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handoutMasterIdLst>
    <p:handoutMasterId r:id="rId49"/>
  </p:handoutMasterIdLst>
  <p:sldIdLst>
    <p:sldId id="332" r:id="rId5"/>
    <p:sldId id="256" r:id="rId6"/>
    <p:sldId id="257" r:id="rId7"/>
    <p:sldId id="258" r:id="rId8"/>
    <p:sldId id="259" r:id="rId9"/>
    <p:sldId id="260" r:id="rId10"/>
    <p:sldId id="261" r:id="rId11"/>
    <p:sldId id="322" r:id="rId12"/>
    <p:sldId id="321" r:id="rId13"/>
    <p:sldId id="320" r:id="rId14"/>
    <p:sldId id="319" r:id="rId15"/>
    <p:sldId id="316" r:id="rId16"/>
    <p:sldId id="328" r:id="rId17"/>
    <p:sldId id="323" r:id="rId18"/>
    <p:sldId id="327" r:id="rId19"/>
    <p:sldId id="315" r:id="rId20"/>
    <p:sldId id="312" r:id="rId21"/>
    <p:sldId id="324" r:id="rId22"/>
    <p:sldId id="325" r:id="rId23"/>
    <p:sldId id="326" r:id="rId24"/>
    <p:sldId id="329" r:id="rId25"/>
    <p:sldId id="330" r:id="rId26"/>
    <p:sldId id="331" r:id="rId27"/>
    <p:sldId id="333" r:id="rId28"/>
    <p:sldId id="339" r:id="rId29"/>
    <p:sldId id="338" r:id="rId30"/>
    <p:sldId id="334" r:id="rId31"/>
    <p:sldId id="335" r:id="rId32"/>
    <p:sldId id="336" r:id="rId33"/>
    <p:sldId id="337" r:id="rId34"/>
    <p:sldId id="262" r:id="rId35"/>
    <p:sldId id="340" r:id="rId36"/>
    <p:sldId id="341" r:id="rId37"/>
    <p:sldId id="342" r:id="rId38"/>
    <p:sldId id="343" r:id="rId39"/>
    <p:sldId id="344" r:id="rId40"/>
    <p:sldId id="345" r:id="rId41"/>
    <p:sldId id="346" r:id="rId42"/>
    <p:sldId id="347" r:id="rId43"/>
    <p:sldId id="263" r:id="rId44"/>
    <p:sldId id="264" r:id="rId45"/>
    <p:sldId id="265"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CFA"/>
    <a:srgbClr val="FFFFFF"/>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388" autoAdjust="0"/>
  </p:normalViewPr>
  <p:slideViewPr>
    <p:cSldViewPr snapToGrid="0">
      <p:cViewPr varScale="1">
        <p:scale>
          <a:sx n="75" d="100"/>
          <a:sy n="75" d="100"/>
        </p:scale>
        <p:origin x="134" y="53"/>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11/28/2025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48D12-9393-8857-A268-D8B7C6D6B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A203C-15C2-CA5C-B7A4-77289A1AC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FF116-F0B7-4595-B6F0-2D1BC77C1E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39774-F780-0266-1CCB-73ED8955400B}"/>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579980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C34C6-9B09-6AAA-5B84-473CEB91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54EB4-8729-C05E-4FCB-3430C8B0AC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F8C9E-D6CA-418A-82A9-E336F405CC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205992-B587-9003-26D6-EB668C2B3D05}"/>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943776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B9595-01DE-6261-0EA3-200FE00ED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B9E23-2BB1-922B-E176-280535629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AACA5-EDA0-0A7E-56C5-66E5D21EA2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B48766-4D0F-FC8A-4CC0-0992466E9534}"/>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73794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04416-1CFE-353C-813D-47FDB574B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E4865-D20B-62E9-ABC8-D86033566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DA50C-9C14-5C62-7022-6549518DFB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3FF75F-F4F9-79D3-A7E1-93E926710022}"/>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001954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C332D-12C6-9D92-F8F5-5D4307717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8765D-E2AC-1C4F-D310-A20D69C5A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68C3C-9C7E-0183-5730-4AA8DC334F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CBADFB-812B-0F15-292C-D4D6F3E504AD}"/>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41573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F39D-3A8D-37A6-E792-FB51DB06B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B2520-BD3D-759A-C19F-77876EF7FD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07B70-2E6C-76F0-FDC0-BECB4715D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E3FF0F-E43A-1F7B-5CF1-193EFC3C93C6}"/>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930240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3965C-CC2C-244F-8225-C15CCDFFB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F8F7C-7EC4-929B-1ED3-B788EC1EC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EAC94-D170-7143-B731-92B7C52ADB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4D23D0-52B9-208F-00E9-9D1747FE3420}"/>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727224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DBBDF-DC68-F772-A7AD-985397BEC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07A70-759E-0768-3C51-067FECB36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0E061-1055-A359-8FD1-111CE91F95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53E4A-803F-2A20-CB84-45C758DA1CC7}"/>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3260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568C6-2172-BD7C-6CD9-EFB48F2BF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357E8-2D48-97E2-A70C-BD6ABB2F1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A5F76-5909-B276-7710-1E601D529E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2B480A-2FBD-5954-485D-71E636B4BD5E}"/>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4992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725B6-5E60-90F6-9ED5-70E1C91D2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0899A-2A26-C79A-1363-E2046C01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C788E-954C-B3DC-8902-8DC8A40416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220976-03A0-4CDC-513E-3D5077F2A54B}"/>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23640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54441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20699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86651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931385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13599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1382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70370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91027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21930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7EDE9"/>
          </a:solidFill>
          <a:ln/>
        </p:spPr>
        <p:txBody>
          <a:bodyPr/>
          <a:lstStyle/>
          <a:p>
            <a:endParaRPr lang="en-US"/>
          </a:p>
        </p:txBody>
      </p:sp>
      <p:sp>
        <p:nvSpPr>
          <p:cNvPr id="3" name="Shape 1"/>
          <p:cNvSpPr/>
          <p:nvPr/>
        </p:nvSpPr>
        <p:spPr>
          <a:xfrm>
            <a:off x="0" y="0"/>
            <a:ext cx="12192000" cy="68580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3189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420886" y="479227"/>
            <a:ext cx="6778228" cy="1503363"/>
          </a:xfrm>
          <a:prstGeom prst="rect">
            <a:avLst/>
          </a:prstGeom>
          <a:noFill/>
          <a:ln/>
        </p:spPr>
        <p:txBody>
          <a:bodyPr wrap="square" lIns="0" tIns="0" rIns="0" bIns="0" rtlCol="0" anchor="t"/>
          <a:lstStyle/>
          <a:p>
            <a:pPr>
              <a:lnSpc>
                <a:spcPts val="5916"/>
              </a:lnSpc>
            </a:pPr>
            <a:r>
              <a:rPr lang="en-US" sz="4708" b="1" dirty="0">
                <a:solidFill>
                  <a:srgbClr val="443728"/>
                </a:solidFill>
                <a:latin typeface="Crimson Pro Bold" pitchFamily="34" charset="0"/>
                <a:ea typeface="Crimson Pro Bold" pitchFamily="34" charset="-122"/>
                <a:cs typeface="Crimson Pro Bold" pitchFamily="34" charset="-120"/>
              </a:rPr>
              <a:t>BÀI TẬP LỚN: CÔNG NGHỆ PHẦN MỀM</a:t>
            </a:r>
            <a:endParaRPr lang="en-US" sz="4708" dirty="0"/>
          </a:p>
        </p:txBody>
      </p:sp>
      <p:sp>
        <p:nvSpPr>
          <p:cNvPr id="4" name="Text 1"/>
          <p:cNvSpPr/>
          <p:nvPr/>
        </p:nvSpPr>
        <p:spPr>
          <a:xfrm>
            <a:off x="420886" y="2162969"/>
            <a:ext cx="6257231" cy="300633"/>
          </a:xfrm>
          <a:prstGeom prst="rect">
            <a:avLst/>
          </a:prstGeom>
          <a:noFill/>
          <a:ln/>
        </p:spPr>
        <p:txBody>
          <a:bodyPr wrap="none" lIns="0" tIns="0" rIns="0" bIns="0" rtlCol="0" anchor="t"/>
          <a:lstStyle/>
          <a:p>
            <a:pPr>
              <a:lnSpc>
                <a:spcPts val="2333"/>
              </a:lnSpc>
            </a:pPr>
            <a:r>
              <a:rPr lang="en-US" sz="1875" b="1" dirty="0">
                <a:solidFill>
                  <a:srgbClr val="443728"/>
                </a:solidFill>
                <a:latin typeface="Crimson Pro Bold" pitchFamily="34" charset="0"/>
                <a:ea typeface="Crimson Pro Bold" pitchFamily="34" charset="-122"/>
                <a:cs typeface="Crimson Pro Bold" pitchFamily="34" charset="-120"/>
              </a:rPr>
              <a:t>Ứng dụng số kết nối tình nguyện viên với các hoạt động xã hội</a:t>
            </a:r>
            <a:endParaRPr lang="en-US" sz="1875" dirty="0"/>
          </a:p>
        </p:txBody>
      </p:sp>
      <p:sp>
        <p:nvSpPr>
          <p:cNvPr id="5" name="Shape 2"/>
          <p:cNvSpPr/>
          <p:nvPr/>
        </p:nvSpPr>
        <p:spPr>
          <a:xfrm>
            <a:off x="420886" y="2643982"/>
            <a:ext cx="3328988" cy="1715592"/>
          </a:xfrm>
          <a:prstGeom prst="roundRect">
            <a:avLst>
              <a:gd name="adj" fmla="val 2944"/>
            </a:avLst>
          </a:prstGeom>
          <a:solidFill>
            <a:srgbClr val="EBE2E0"/>
          </a:solidFill>
          <a:ln w="7620">
            <a:solidFill>
              <a:srgbClr val="835E54"/>
            </a:solidFill>
            <a:prstDash val="solid"/>
          </a:ln>
        </p:spPr>
        <p:txBody>
          <a:bodyPr/>
          <a:lstStyle/>
          <a:p>
            <a:endParaRPr lang="en-US"/>
          </a:p>
        </p:txBody>
      </p:sp>
      <p:sp>
        <p:nvSpPr>
          <p:cNvPr id="6" name="Shape 3"/>
          <p:cNvSpPr/>
          <p:nvPr/>
        </p:nvSpPr>
        <p:spPr>
          <a:xfrm>
            <a:off x="547490" y="2770585"/>
            <a:ext cx="360759" cy="360759"/>
          </a:xfrm>
          <a:prstGeom prst="roundRect">
            <a:avLst>
              <a:gd name="adj" fmla="val 21120012"/>
            </a:avLst>
          </a:prstGeom>
          <a:solidFill>
            <a:srgbClr val="835E54"/>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707" y="2869704"/>
            <a:ext cx="162322" cy="162322"/>
          </a:xfrm>
          <a:prstGeom prst="rect">
            <a:avLst/>
          </a:prstGeom>
        </p:spPr>
      </p:pic>
      <p:sp>
        <p:nvSpPr>
          <p:cNvPr id="8" name="Text 4"/>
          <p:cNvSpPr/>
          <p:nvPr/>
        </p:nvSpPr>
        <p:spPr>
          <a:xfrm>
            <a:off x="547489" y="3251597"/>
            <a:ext cx="1503263" cy="187821"/>
          </a:xfrm>
          <a:prstGeom prst="rect">
            <a:avLst/>
          </a:prstGeom>
          <a:noFill/>
          <a:ln/>
        </p:spPr>
        <p:txBody>
          <a:bodyPr wrap="none" lIns="0" tIns="0" rIns="0" bIns="0" rtlCol="0" anchor="t"/>
          <a:lstStyle/>
          <a:p>
            <a:pPr>
              <a:lnSpc>
                <a:spcPts val="1458"/>
              </a:lnSpc>
            </a:pPr>
            <a:r>
              <a:rPr lang="en-US" sz="1167" b="1" dirty="0">
                <a:solidFill>
                  <a:srgbClr val="443728"/>
                </a:solidFill>
                <a:latin typeface="Crimson Pro Bold" pitchFamily="34" charset="0"/>
                <a:ea typeface="Crimson Pro Bold" pitchFamily="34" charset="-122"/>
                <a:cs typeface="Crimson Pro Bold" pitchFamily="34" charset="-120"/>
              </a:rPr>
              <a:t>Giáo viên hướng dẫn</a:t>
            </a:r>
            <a:endParaRPr lang="en-US" sz="1167" dirty="0"/>
          </a:p>
        </p:txBody>
      </p:sp>
      <p:sp>
        <p:nvSpPr>
          <p:cNvPr id="9" name="Text 5"/>
          <p:cNvSpPr/>
          <p:nvPr/>
        </p:nvSpPr>
        <p:spPr>
          <a:xfrm>
            <a:off x="547490" y="3511550"/>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ThS. Nguyễn Thị Hương</a:t>
            </a:r>
            <a:endParaRPr lang="en-US" sz="917" dirty="0"/>
          </a:p>
        </p:txBody>
      </p:sp>
      <p:sp>
        <p:nvSpPr>
          <p:cNvPr id="10" name="Shape 6"/>
          <p:cNvSpPr/>
          <p:nvPr/>
        </p:nvSpPr>
        <p:spPr>
          <a:xfrm>
            <a:off x="3870127" y="2643982"/>
            <a:ext cx="3328988" cy="1715592"/>
          </a:xfrm>
          <a:prstGeom prst="roundRect">
            <a:avLst>
              <a:gd name="adj" fmla="val 2944"/>
            </a:avLst>
          </a:prstGeom>
          <a:solidFill>
            <a:srgbClr val="EBE2E0"/>
          </a:solidFill>
          <a:ln w="7620">
            <a:solidFill>
              <a:srgbClr val="835E54"/>
            </a:solidFill>
            <a:prstDash val="solid"/>
          </a:ln>
        </p:spPr>
        <p:txBody>
          <a:bodyPr/>
          <a:lstStyle/>
          <a:p>
            <a:endParaRPr lang="en-US"/>
          </a:p>
        </p:txBody>
      </p:sp>
      <p:sp>
        <p:nvSpPr>
          <p:cNvPr id="11" name="Shape 7"/>
          <p:cNvSpPr/>
          <p:nvPr/>
        </p:nvSpPr>
        <p:spPr>
          <a:xfrm>
            <a:off x="3996731" y="2770585"/>
            <a:ext cx="360759" cy="360759"/>
          </a:xfrm>
          <a:prstGeom prst="roundRect">
            <a:avLst>
              <a:gd name="adj" fmla="val 21120012"/>
            </a:avLst>
          </a:prstGeom>
          <a:solidFill>
            <a:srgbClr val="835E54"/>
          </a:solidFill>
          <a:ln/>
        </p:spPr>
        <p:txBody>
          <a:bodyPr/>
          <a:lstStyle/>
          <a:p>
            <a:endParaRPr lang="en-US"/>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5948" y="2869704"/>
            <a:ext cx="162322" cy="162322"/>
          </a:xfrm>
          <a:prstGeom prst="rect">
            <a:avLst/>
          </a:prstGeom>
        </p:spPr>
      </p:pic>
      <p:sp>
        <p:nvSpPr>
          <p:cNvPr id="13" name="Text 8"/>
          <p:cNvSpPr/>
          <p:nvPr/>
        </p:nvSpPr>
        <p:spPr>
          <a:xfrm>
            <a:off x="3996730" y="3251597"/>
            <a:ext cx="1503263" cy="187821"/>
          </a:xfrm>
          <a:prstGeom prst="rect">
            <a:avLst/>
          </a:prstGeom>
          <a:noFill/>
          <a:ln/>
        </p:spPr>
        <p:txBody>
          <a:bodyPr wrap="none" lIns="0" tIns="0" rIns="0" bIns="0" rtlCol="0" anchor="t"/>
          <a:lstStyle/>
          <a:p>
            <a:pPr>
              <a:lnSpc>
                <a:spcPts val="1458"/>
              </a:lnSpc>
            </a:pPr>
            <a:r>
              <a:rPr lang="en-US" sz="1167" b="1" dirty="0">
                <a:solidFill>
                  <a:srgbClr val="443728"/>
                </a:solidFill>
                <a:latin typeface="Crimson Pro Bold" pitchFamily="34" charset="0"/>
                <a:ea typeface="Crimson Pro Bold" pitchFamily="34" charset="-122"/>
                <a:cs typeface="Crimson Pro Bold" pitchFamily="34" charset="-120"/>
              </a:rPr>
              <a:t>Sinh viên thực hiện</a:t>
            </a:r>
            <a:endParaRPr lang="en-US" sz="1167" dirty="0"/>
          </a:p>
        </p:txBody>
      </p:sp>
      <p:sp>
        <p:nvSpPr>
          <p:cNvPr id="14" name="Text 9"/>
          <p:cNvSpPr/>
          <p:nvPr/>
        </p:nvSpPr>
        <p:spPr>
          <a:xfrm>
            <a:off x="3996730" y="3511550"/>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Nguyễn Văn Thứ</a:t>
            </a:r>
            <a:endParaRPr lang="en-US" sz="917" dirty="0"/>
          </a:p>
        </p:txBody>
      </p:sp>
      <p:sp>
        <p:nvSpPr>
          <p:cNvPr id="15" name="Text 10"/>
          <p:cNvSpPr/>
          <p:nvPr/>
        </p:nvSpPr>
        <p:spPr>
          <a:xfrm>
            <a:off x="3996730" y="3776068"/>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Hoàng Thị Xuân Trang</a:t>
            </a:r>
            <a:endParaRPr lang="en-US" sz="917" dirty="0"/>
          </a:p>
        </p:txBody>
      </p:sp>
      <p:sp>
        <p:nvSpPr>
          <p:cNvPr id="16" name="Text 11"/>
          <p:cNvSpPr/>
          <p:nvPr/>
        </p:nvSpPr>
        <p:spPr>
          <a:xfrm>
            <a:off x="3996730" y="4040584"/>
            <a:ext cx="3075781"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Nguyễn Tiến Thắng</a:t>
            </a:r>
            <a:endParaRPr lang="en-US" sz="917" dirty="0"/>
          </a:p>
        </p:txBody>
      </p:sp>
      <p:sp>
        <p:nvSpPr>
          <p:cNvPr id="17" name="Shape 12"/>
          <p:cNvSpPr/>
          <p:nvPr/>
        </p:nvSpPr>
        <p:spPr>
          <a:xfrm>
            <a:off x="420886" y="4479826"/>
            <a:ext cx="6778228" cy="587573"/>
          </a:xfrm>
          <a:prstGeom prst="roundRect">
            <a:avLst>
              <a:gd name="adj" fmla="val 4257"/>
            </a:avLst>
          </a:prstGeom>
          <a:solidFill>
            <a:srgbClr val="EBE2E0"/>
          </a:solidFill>
          <a:ln w="7620">
            <a:solidFill>
              <a:srgbClr val="835E54"/>
            </a:solidFill>
            <a:prstDash val="solid"/>
          </a:ln>
        </p:spPr>
        <p:txBody>
          <a:bodyPr/>
          <a:lstStyle/>
          <a:p>
            <a:endParaRPr lang="en-US"/>
          </a:p>
        </p:txBody>
      </p:sp>
      <p:sp>
        <p:nvSpPr>
          <p:cNvPr id="18" name="Shape 13"/>
          <p:cNvSpPr/>
          <p:nvPr/>
        </p:nvSpPr>
        <p:spPr>
          <a:xfrm>
            <a:off x="547490" y="4606430"/>
            <a:ext cx="360759" cy="360759"/>
          </a:xfrm>
          <a:prstGeom prst="roundRect">
            <a:avLst>
              <a:gd name="adj" fmla="val 21120012"/>
            </a:avLst>
          </a:prstGeom>
          <a:solidFill>
            <a:srgbClr val="835E54"/>
          </a:solidFill>
          <a:ln/>
        </p:spPr>
        <p:txBody>
          <a:bodyPr/>
          <a:lstStyle/>
          <a:p>
            <a:endParaRPr lang="en-US"/>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707" y="4705548"/>
            <a:ext cx="162322" cy="162322"/>
          </a:xfrm>
          <a:prstGeom prst="rect">
            <a:avLst/>
          </a:prstGeom>
        </p:spPr>
      </p:pic>
      <p:sp>
        <p:nvSpPr>
          <p:cNvPr id="20" name="Text 14"/>
          <p:cNvSpPr/>
          <p:nvPr/>
        </p:nvSpPr>
        <p:spPr>
          <a:xfrm>
            <a:off x="1034853" y="4692798"/>
            <a:ext cx="1503263" cy="187821"/>
          </a:xfrm>
          <a:prstGeom prst="rect">
            <a:avLst/>
          </a:prstGeom>
          <a:noFill/>
          <a:ln/>
        </p:spPr>
        <p:txBody>
          <a:bodyPr wrap="none" lIns="0" tIns="0" rIns="0" bIns="0" rtlCol="0" anchor="t"/>
          <a:lstStyle/>
          <a:p>
            <a:pPr>
              <a:lnSpc>
                <a:spcPts val="1458"/>
              </a:lnSpc>
            </a:pPr>
            <a:r>
              <a:rPr lang="en-US" sz="1167" b="1" dirty="0">
                <a:solidFill>
                  <a:srgbClr val="443728"/>
                </a:solidFill>
                <a:latin typeface="Crimson Pro Bold" pitchFamily="34" charset="0"/>
                <a:ea typeface="Crimson Pro Bold" pitchFamily="34" charset="-122"/>
                <a:cs typeface="Crimson Pro Bold" pitchFamily="34" charset="-120"/>
              </a:rPr>
              <a:t>Lớp</a:t>
            </a:r>
            <a:endParaRPr lang="en-US" sz="1167" dirty="0"/>
          </a:p>
        </p:txBody>
      </p:sp>
      <p:sp>
        <p:nvSpPr>
          <p:cNvPr id="21" name="Text 15"/>
          <p:cNvSpPr/>
          <p:nvPr/>
        </p:nvSpPr>
        <p:spPr>
          <a:xfrm>
            <a:off x="1373783" y="4690515"/>
            <a:ext cx="6525022" cy="192385"/>
          </a:xfrm>
          <a:prstGeom prst="rect">
            <a:avLst/>
          </a:prstGeom>
          <a:noFill/>
          <a:ln/>
        </p:spPr>
        <p:txBody>
          <a:bodyPr wrap="none" lIns="0" tIns="0" rIns="0" bIns="0" rtlCol="0" anchor="t"/>
          <a:lstStyle/>
          <a:p>
            <a:pPr>
              <a:lnSpc>
                <a:spcPts val="1500"/>
              </a:lnSpc>
            </a:pPr>
            <a:r>
              <a:rPr lang="en-US" sz="917" dirty="0">
                <a:solidFill>
                  <a:srgbClr val="443728"/>
                </a:solidFill>
                <a:latin typeface="Open Sans" pitchFamily="34" charset="0"/>
                <a:ea typeface="Open Sans" pitchFamily="34" charset="-122"/>
                <a:cs typeface="Open Sans" pitchFamily="34" charset="-120"/>
              </a:rPr>
              <a:t>58KTP</a:t>
            </a:r>
            <a:endParaRPr lang="en-US" sz="917" dirty="0"/>
          </a:p>
        </p:txBody>
      </p:sp>
      <p:sp>
        <p:nvSpPr>
          <p:cNvPr id="22" name="Text 16"/>
          <p:cNvSpPr/>
          <p:nvPr/>
        </p:nvSpPr>
        <p:spPr>
          <a:xfrm>
            <a:off x="420886" y="5278088"/>
            <a:ext cx="6778228" cy="1255863"/>
          </a:xfrm>
          <a:prstGeom prst="rect">
            <a:avLst/>
          </a:prstGeom>
          <a:noFill/>
          <a:ln/>
        </p:spPr>
        <p:txBody>
          <a:bodyPr wrap="square" lIns="0" tIns="0" rIns="0" bIns="0" rtlCol="0" anchor="t"/>
          <a:lstStyle/>
          <a:p>
            <a:pPr algn="just"/>
            <a:r>
              <a:rPr lang="en-US" sz="1600" dirty="0" err="1">
                <a:solidFill>
                  <a:srgbClr val="443728"/>
                </a:solidFill>
                <a:latin typeface="Open Sans" pitchFamily="34" charset="0"/>
                <a:ea typeface="Open Sans" pitchFamily="34" charset="-122"/>
                <a:cs typeface="Open Sans" pitchFamily="34" charset="-120"/>
              </a:rPr>
              <a:t>Dự</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án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này</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tập</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trung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phát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triển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một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ứng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dụng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số</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sáng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tạo</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nhằm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tạo</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cầu</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nối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hiệu</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quả</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giữa</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những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người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tình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nguyện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có</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lòng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hảo</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tâm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các</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hoạt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động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xã</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hội</a:t>
            </a:r>
            <a:r>
              <a:rPr lang="en-US" sz="1600" dirty="0">
                <a:solidFill>
                  <a:srgbClr val="443728"/>
                </a:solidFill>
                <a:latin typeface="Open Sans" pitchFamily="34" charset="0"/>
                <a:ea typeface="Open Sans" pitchFamily="34" charset="-122"/>
                <a:cs typeface="Open Sans" pitchFamily="34" charset="-120"/>
              </a:rPr>
              <a:t> ý </a:t>
            </a:r>
            <a:r>
              <a:rPr lang="en-US" sz="1600" dirty="0" err="1">
                <a:solidFill>
                  <a:srgbClr val="443728"/>
                </a:solidFill>
                <a:latin typeface="Open Sans" pitchFamily="34" charset="0"/>
                <a:ea typeface="Open Sans" pitchFamily="34" charset="-122"/>
                <a:cs typeface="Open Sans" pitchFamily="34" charset="-120"/>
              </a:rPr>
              <a:t>nghĩa</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Ứng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dụng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sẽ</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tối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ưu</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hóa</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quy</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trình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tìm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kiếm</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đăng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ký</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quản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lý</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tình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nguyện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góp</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phần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xây</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dựng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một</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cộng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đồng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vững</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mạnh</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nhân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ái</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hơn</a:t>
            </a:r>
            <a:r>
              <a:rPr lang="en-US" sz="1600" dirty="0">
                <a:solidFill>
                  <a:srgbClr val="443728"/>
                </a:solidFill>
                <a:latin typeface="Open Sans" pitchFamily="34" charset="0"/>
                <a:ea typeface="Open Sans" pitchFamily="34" charset="-122"/>
                <a:cs typeface="Open Sans" pitchFamily="34" charset="-120"/>
              </a:rPr>
              <a:t>.</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221746" y="307571"/>
            <a:ext cx="5250173" cy="655395"/>
          </a:xfrm>
        </p:spPr>
        <p:txBody>
          <a:bodyPr/>
          <a:lstStyle/>
          <a:p>
            <a:r>
              <a:rPr lang="vi-VN" dirty="0">
                <a:latin typeface="Times New Roman" panose="02020603050405020304" pitchFamily="18" charset="0"/>
                <a:cs typeface="Times New Roman" panose="02020603050405020304" pitchFamily="18" charset="0"/>
              </a:rPr>
              <a:t>Thông tin đầu ra (Input)</a:t>
            </a:r>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7541FB04-E7B0-DA35-D4EB-0BD80248ED61}"/>
              </a:ext>
            </a:extLst>
          </p:cNvPr>
          <p:cNvSpPr txBox="1">
            <a:spLocks/>
          </p:cNvSpPr>
          <p:nvPr/>
        </p:nvSpPr>
        <p:spPr>
          <a:xfrm>
            <a:off x="1221746" y="1666239"/>
            <a:ext cx="10066014" cy="35255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500" b="1" dirty="0">
                <a:latin typeface="Times New Roman" panose="02020603050405020304" pitchFamily="18" charset="0"/>
                <a:cs typeface="Times New Roman" panose="02020603050405020304" pitchFamily="18" charset="0"/>
              </a:rPr>
              <a:t>Danh sách hoạt động: </a:t>
            </a:r>
            <a:r>
              <a:rPr lang="en-US" sz="2500" dirty="0">
                <a:latin typeface="Times New Roman" panose="02020603050405020304" pitchFamily="18" charset="0"/>
                <a:cs typeface="Times New Roman" panose="02020603050405020304" pitchFamily="18" charset="0"/>
              </a:rPr>
              <a:t>Danh </a:t>
            </a:r>
            <a:r>
              <a:rPr lang="en-US" sz="2500" dirty="0" err="1">
                <a:latin typeface="Times New Roman" panose="02020603050405020304" pitchFamily="18" charset="0"/>
                <a:cs typeface="Times New Roman" panose="02020603050405020304" pitchFamily="18" charset="0"/>
              </a:rPr>
              <a:t>sách</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tổng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hợp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các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khả</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dụng.</a:t>
            </a:r>
          </a:p>
          <a:p>
            <a:r>
              <a:rPr lang="vi-VN" sz="2500" b="1" dirty="0">
                <a:latin typeface="Times New Roman" panose="02020603050405020304" pitchFamily="18" charset="0"/>
                <a:cs typeface="Times New Roman" panose="02020603050405020304" pitchFamily="18" charset="0"/>
              </a:rPr>
              <a:t>Kết quả kiểm duyệt: </a:t>
            </a:r>
            <a:r>
              <a:rPr lang="en-US" sz="2500" dirty="0" err="1">
                <a:latin typeface="Times New Roman" panose="02020603050405020304" pitchFamily="18" charset="0"/>
                <a:cs typeface="Times New Roman" panose="02020603050405020304" pitchFamily="18" charset="0"/>
              </a:rPr>
              <a:t>Trạng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thái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phê</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duyệt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động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đăng</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ký.</a:t>
            </a:r>
          </a:p>
          <a:p>
            <a:r>
              <a:rPr lang="vi-VN" sz="2500" b="1" dirty="0">
                <a:latin typeface="Times New Roman" panose="02020603050405020304" pitchFamily="18" charset="0"/>
                <a:cs typeface="Times New Roman" panose="02020603050405020304" pitchFamily="18" charset="0"/>
              </a:rPr>
              <a:t>Chứng nhận tham gia: </a:t>
            </a:r>
            <a:r>
              <a:rPr lang="en-US" sz="2500" dirty="0" err="1">
                <a:latin typeface="Times New Roman" panose="02020603050405020304" pitchFamily="18" charset="0"/>
                <a:cs typeface="Times New Roman" panose="02020603050405020304" pitchFamily="18" charset="0"/>
              </a:rPr>
              <a:t>Giấy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chứng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nhận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uy</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tín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cho</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TNV.</a:t>
            </a:r>
          </a:p>
          <a:p>
            <a:r>
              <a:rPr lang="vi-VN" sz="2500" b="1" dirty="0">
                <a:latin typeface="Times New Roman" panose="02020603050405020304" pitchFamily="18" charset="0"/>
                <a:cs typeface="Times New Roman" panose="02020603050405020304" pitchFamily="18" charset="0"/>
              </a:rPr>
              <a:t>Thông báo hoạt động mới: </a:t>
            </a:r>
            <a:r>
              <a:rPr lang="en-US" sz="2500" dirty="0" err="1">
                <a:latin typeface="Times New Roman" panose="02020603050405020304" pitchFamily="18" charset="0"/>
                <a:cs typeface="Times New Roman" panose="02020603050405020304" pitchFamily="18" charset="0"/>
              </a:rPr>
              <a:t>Gửi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đến</a:t>
            </a:r>
            <a:r>
              <a:rPr lang="en-US" sz="2500" dirty="0">
                <a:latin typeface="Times New Roman" panose="02020603050405020304" pitchFamily="18" charset="0"/>
                <a:cs typeface="Times New Roman" panose="02020603050405020304" pitchFamily="18" charset="0"/>
              </a:rPr>
              <a:t> TNV </a:t>
            </a:r>
            <a:r>
              <a:rPr lang="en-US" sz="2500" dirty="0" err="1">
                <a:latin typeface="Times New Roman" panose="02020603050405020304" pitchFamily="18" charset="0"/>
                <a:cs typeface="Times New Roman" panose="02020603050405020304" pitchFamily="18" charset="0"/>
              </a:rPr>
              <a:t>phù</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hợp</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theo</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chủ</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đề</a:t>
            </a:r>
            <a:r>
              <a:rPr lang="en-US" sz="2500" dirty="0">
                <a:latin typeface="Times New Roman" panose="02020603050405020304" pitchFamily="18" charset="0"/>
                <a:cs typeface="Times New Roman" panose="02020603050405020304" pitchFamily="18" charset="0"/>
              </a:rPr>
              <a:t> / </a:t>
            </a:r>
            <a:r>
              <a:rPr lang="en-US" sz="2500" dirty="0" err="1">
                <a:latin typeface="Times New Roman" panose="02020603050405020304" pitchFamily="18" charset="0"/>
                <a:cs typeface="Times New Roman" panose="02020603050405020304" pitchFamily="18" charset="0"/>
              </a:rPr>
              <a:t>vị</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trí.</a:t>
            </a:r>
          </a:p>
          <a:p>
            <a:r>
              <a:rPr lang="vi-VN" sz="2500" b="1" dirty="0">
                <a:latin typeface="Times New Roman" panose="02020603050405020304" pitchFamily="18" charset="0"/>
                <a:cs typeface="Times New Roman" panose="02020603050405020304" pitchFamily="18" charset="0"/>
              </a:rPr>
              <a:t>Kết quả đăng ký tham gia: </a:t>
            </a:r>
            <a:r>
              <a:rPr lang="en-US" sz="2500" dirty="0" err="1">
                <a:latin typeface="Times New Roman" panose="02020603050405020304" pitchFamily="18" charset="0"/>
                <a:cs typeface="Times New Roman" panose="02020603050405020304" pitchFamily="18" charset="0"/>
              </a:rPr>
              <a:t>Trả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về</a:t>
            </a:r>
            <a:r>
              <a:rPr lang="en-US" sz="2500" dirty="0">
                <a:latin typeface="Times New Roman" panose="02020603050405020304" pitchFamily="18" charset="0"/>
                <a:cs typeface="Times New Roman" panose="02020603050405020304" pitchFamily="18" charset="0"/>
              </a:rPr>
              <a:t> TNV </a:t>
            </a:r>
            <a:r>
              <a:rPr lang="en-US" sz="2500" dirty="0" err="1">
                <a:latin typeface="Times New Roman" panose="02020603050405020304" pitchFamily="18" charset="0"/>
                <a:cs typeface="Times New Roman" panose="02020603050405020304" pitchFamily="18" charset="0"/>
              </a:rPr>
              <a:t>sau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gửi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yêu</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cầu.</a:t>
            </a:r>
          </a:p>
          <a:p>
            <a:r>
              <a:rPr lang="vi-VN" sz="2500" b="1" dirty="0">
                <a:latin typeface="Times New Roman" panose="02020603050405020304" pitchFamily="18" charset="0"/>
                <a:cs typeface="Times New Roman" panose="02020603050405020304" pitchFamily="18" charset="0"/>
              </a:rPr>
              <a:t>Gợi ý hoạt động gần vị trí TNV: </a:t>
            </a:r>
            <a:r>
              <a:rPr lang="vi-VN" sz="2500" dirty="0">
                <a:latin typeface="Times New Roman" panose="02020603050405020304" pitchFamily="18" charset="0"/>
                <a:cs typeface="Times New Roman" panose="02020603050405020304" pitchFamily="18" charset="0"/>
              </a:rPr>
              <a:t>Dựa trên dữ liệu vị trí GPS/ địa chỉ</a:t>
            </a:r>
          </a:p>
          <a:p>
            <a:r>
              <a:rPr lang="vi-VN" sz="2500" b="1" dirty="0">
                <a:latin typeface="Times New Roman" panose="02020603050405020304" pitchFamily="18" charset="0"/>
                <a:cs typeface="Times New Roman" panose="02020603050405020304" pitchFamily="18" charset="0"/>
              </a:rPr>
              <a:t>Thống kê, báo cáo: </a:t>
            </a:r>
            <a:r>
              <a:rPr lang="vi-VN" sz="2500" dirty="0">
                <a:latin typeface="Times New Roman" panose="02020603050405020304" pitchFamily="18" charset="0"/>
                <a:cs typeface="Times New Roman" panose="02020603050405020304" pitchFamily="18" charset="0"/>
              </a:rPr>
              <a:t>Thống kê theo hoạt động tổ chức khu vực.</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11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1211587" y="314960"/>
            <a:ext cx="6540493" cy="618912"/>
          </a:xfrm>
        </p:spPr>
        <p:txBody>
          <a:bodyPr>
            <a:normAutofit/>
          </a:bodyPr>
          <a:lstStyle/>
          <a:p>
            <a:r>
              <a:rPr lang="vi-VN">
                <a:latin typeface="Times New Roman" panose="02020603050405020304" pitchFamily="18" charset="0"/>
                <a:cs typeface="Times New Roman" panose="02020603050405020304" pitchFamily="18" charset="0"/>
              </a:rPr>
              <a:t>Sơ đồ luồng thông tin vào – ra.</a:t>
            </a:r>
            <a:endParaRPr lang="en-ZA"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E536BB-2F68-A661-7707-4006ADD5943C}"/>
              </a:ext>
            </a:extLst>
          </p:cNvPr>
          <p:cNvPicPr>
            <a:picLocks noChangeAspect="1"/>
          </p:cNvPicPr>
          <p:nvPr/>
        </p:nvPicPr>
        <p:blipFill>
          <a:blip r:embed="rId2"/>
          <a:stretch>
            <a:fillRect/>
          </a:stretch>
        </p:blipFill>
        <p:spPr>
          <a:xfrm>
            <a:off x="1211587" y="1163782"/>
            <a:ext cx="10063766" cy="4779818"/>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1168632" y="115571"/>
            <a:ext cx="5399577" cy="798828"/>
          </a:xfrm>
        </p:spPr>
        <p:txBody>
          <a:bodyPr/>
          <a:lstStyle/>
          <a:p>
            <a:r>
              <a:rPr lang="vi-VN" dirty="0">
                <a:latin typeface="Times New Roman" panose="02020603050405020304" pitchFamily="18" charset="0"/>
                <a:cs typeface="Times New Roman" panose="02020603050405020304" pitchFamily="18" charset="0"/>
              </a:rPr>
              <a:t>Sơ đồ Use – case tổng quát.</a:t>
            </a:r>
            <a:endParaRPr lang="en-ZA"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9476F2A-62F0-DEF8-F6A6-F33E07CCA077}"/>
              </a:ext>
            </a:extLst>
          </p:cNvPr>
          <p:cNvPicPr>
            <a:picLocks noChangeAspect="1"/>
          </p:cNvPicPr>
          <p:nvPr/>
        </p:nvPicPr>
        <p:blipFill>
          <a:blip r:embed="rId2"/>
          <a:stretch>
            <a:fillRect/>
          </a:stretch>
        </p:blipFill>
        <p:spPr>
          <a:xfrm>
            <a:off x="2934773" y="1183712"/>
            <a:ext cx="7266872" cy="5186608"/>
          </a:xfrm>
          <a:prstGeom prst="rect">
            <a:avLst/>
          </a:prstGeom>
        </p:spPr>
      </p:pic>
    </p:spTree>
    <p:extLst>
      <p:ext uri="{BB962C8B-B14F-4D97-AF65-F5344CB8AC3E}">
        <p14:creationId xmlns:p14="http://schemas.microsoft.com/office/powerpoint/2010/main" val="554382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EDE4B-AFB0-BCBF-8FE7-69DAD42BD0DF}"/>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D2EDD8D8-E49A-B352-E176-B2BFE6D7BA2D}"/>
              </a:ext>
            </a:extLst>
          </p:cNvPr>
          <p:cNvSpPr txBox="1">
            <a:spLocks/>
          </p:cNvSpPr>
          <p:nvPr/>
        </p:nvSpPr>
        <p:spPr>
          <a:xfrm>
            <a:off x="1229592" y="115571"/>
            <a:ext cx="871704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case Admin.</a:t>
            </a:r>
            <a:endParaRPr lang="en-ZA" dirty="0">
              <a:latin typeface="Times New Roman" panose="02020603050405020304" pitchFamily="18" charset="0"/>
              <a:cs typeface="Times New Roman" panose="02020603050405020304" pitchFamily="18" charset="0"/>
            </a:endParaRPr>
          </a:p>
        </p:txBody>
      </p:sp>
      <p:pic>
        <p:nvPicPr>
          <p:cNvPr id="8" name="Picture 7" descr="A diagram of a person with text&#10;&#10;AI-generated content may be incorrect.">
            <a:extLst>
              <a:ext uri="{FF2B5EF4-FFF2-40B4-BE49-F238E27FC236}">
                <a16:creationId xmlns:a16="http://schemas.microsoft.com/office/drawing/2014/main" id="{2865A48B-D994-3AE1-174B-1589D6A2AD70}"/>
              </a:ext>
            </a:extLst>
          </p:cNvPr>
          <p:cNvPicPr>
            <a:picLocks noChangeAspect="1"/>
          </p:cNvPicPr>
          <p:nvPr/>
        </p:nvPicPr>
        <p:blipFill>
          <a:blip r:embed="rId2"/>
          <a:stretch>
            <a:fillRect/>
          </a:stretch>
        </p:blipFill>
        <p:spPr>
          <a:xfrm>
            <a:off x="3426918" y="916496"/>
            <a:ext cx="5338163" cy="5027105"/>
          </a:xfrm>
          <a:prstGeom prst="rect">
            <a:avLst/>
          </a:prstGeom>
        </p:spPr>
      </p:pic>
    </p:spTree>
    <p:extLst>
      <p:ext uri="{BB962C8B-B14F-4D97-AF65-F5344CB8AC3E}">
        <p14:creationId xmlns:p14="http://schemas.microsoft.com/office/powerpoint/2010/main" val="400319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FE1CB-83EF-A257-04B8-D34AFD69F5F2}"/>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9833E080-2EF8-0884-44B8-5417992B2008}"/>
              </a:ext>
            </a:extLst>
          </p:cNvPr>
          <p:cNvSpPr txBox="1">
            <a:spLocks/>
          </p:cNvSpPr>
          <p:nvPr/>
        </p:nvSpPr>
        <p:spPr>
          <a:xfrm>
            <a:off x="1229592" y="115571"/>
            <a:ext cx="871704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case Tình nguyện viên.</a:t>
            </a:r>
            <a:endParaRPr lang="en-ZA"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0518BBB-FE01-3958-F1DE-CD6E35176CBC}"/>
              </a:ext>
            </a:extLst>
          </p:cNvPr>
          <p:cNvPicPr>
            <a:picLocks noChangeAspect="1"/>
          </p:cNvPicPr>
          <p:nvPr/>
        </p:nvPicPr>
        <p:blipFill>
          <a:blip r:embed="rId2"/>
          <a:stretch>
            <a:fillRect/>
          </a:stretch>
        </p:blipFill>
        <p:spPr>
          <a:xfrm>
            <a:off x="2896380" y="914400"/>
            <a:ext cx="6399239" cy="5029202"/>
          </a:xfrm>
          <a:prstGeom prst="rect">
            <a:avLst/>
          </a:prstGeom>
        </p:spPr>
      </p:pic>
    </p:spTree>
    <p:extLst>
      <p:ext uri="{BB962C8B-B14F-4D97-AF65-F5344CB8AC3E}">
        <p14:creationId xmlns:p14="http://schemas.microsoft.com/office/powerpoint/2010/main" val="2867922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C5C04-6702-DCDD-5821-F591F1EC61EA}"/>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6A1150E5-9CFB-9D48-AD4F-E37A5124AD09}"/>
              </a:ext>
            </a:extLst>
          </p:cNvPr>
          <p:cNvSpPr txBox="1">
            <a:spLocks/>
          </p:cNvSpPr>
          <p:nvPr/>
        </p:nvSpPr>
        <p:spPr>
          <a:xfrm>
            <a:off x="1229592" y="115571"/>
            <a:ext cx="871704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case Tổ chức.</a:t>
            </a:r>
            <a:endParaRPr lang="en-ZA" dirty="0">
              <a:latin typeface="Times New Roman" panose="02020603050405020304" pitchFamily="18" charset="0"/>
              <a:cs typeface="Times New Roman" panose="02020603050405020304" pitchFamily="18" charset="0"/>
            </a:endParaRPr>
          </a:p>
        </p:txBody>
      </p:sp>
      <p:pic>
        <p:nvPicPr>
          <p:cNvPr id="4" name="Picture 3" descr="A diagram of a diagram&#10;&#10;AI-generated content may be incorrect.">
            <a:extLst>
              <a:ext uri="{FF2B5EF4-FFF2-40B4-BE49-F238E27FC236}">
                <a16:creationId xmlns:a16="http://schemas.microsoft.com/office/drawing/2014/main" id="{DBE5E8DE-EE11-8EEA-9FA1-E3932FDD8990}"/>
              </a:ext>
            </a:extLst>
          </p:cNvPr>
          <p:cNvPicPr>
            <a:picLocks noChangeAspect="1"/>
          </p:cNvPicPr>
          <p:nvPr/>
        </p:nvPicPr>
        <p:blipFill>
          <a:blip r:embed="rId2"/>
          <a:stretch>
            <a:fillRect/>
          </a:stretch>
        </p:blipFill>
        <p:spPr>
          <a:xfrm>
            <a:off x="2820497" y="995680"/>
            <a:ext cx="6551005" cy="4947921"/>
          </a:xfrm>
          <a:prstGeom prst="rect">
            <a:avLst/>
          </a:prstGeom>
        </p:spPr>
      </p:pic>
    </p:spTree>
    <p:extLst>
      <p:ext uri="{BB962C8B-B14F-4D97-AF65-F5344CB8AC3E}">
        <p14:creationId xmlns:p14="http://schemas.microsoft.com/office/powerpoint/2010/main" val="157734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6907311-68B1-6535-59D9-8B14FDDD29D9}"/>
              </a:ext>
            </a:extLst>
          </p:cNvPr>
          <p:cNvSpPr txBox="1">
            <a:spLocks/>
          </p:cNvSpPr>
          <p:nvPr/>
        </p:nvSpPr>
        <p:spPr>
          <a:xfrm>
            <a:off x="1199112" y="100931"/>
            <a:ext cx="10108968" cy="798828"/>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Sơ đồ chi tiết Use – </a:t>
            </a:r>
            <a:r>
              <a:rPr lang="vi-VN">
                <a:latin typeface="Times New Roman" panose="02020603050405020304" pitchFamily="18" charset="0"/>
                <a:cs typeface="Times New Roman" panose="02020603050405020304" pitchFamily="18" charset="0"/>
              </a:rPr>
              <a:t>case đăng ký tham gia hoạt </a:t>
            </a:r>
            <a:r>
              <a:rPr lang="vi-VN" dirty="0">
                <a:latin typeface="Times New Roman" panose="02020603050405020304" pitchFamily="18" charset="0"/>
                <a:cs typeface="Times New Roman" panose="02020603050405020304" pitchFamily="18" charset="0"/>
              </a:rPr>
              <a:t>động.</a:t>
            </a:r>
            <a:endParaRPr lang="en-ZA" dirty="0">
              <a:latin typeface="Times New Roman" panose="02020603050405020304" pitchFamily="18" charset="0"/>
              <a:cs typeface="Times New Roman" panose="02020603050405020304" pitchFamily="18" charset="0"/>
            </a:endParaRPr>
          </a:p>
        </p:txBody>
      </p:sp>
      <p:pic>
        <p:nvPicPr>
          <p:cNvPr id="3" name="Picture 2" descr="A diagram of a diagram&#10;&#10;AI-generated content may be incorrect.">
            <a:extLst>
              <a:ext uri="{FF2B5EF4-FFF2-40B4-BE49-F238E27FC236}">
                <a16:creationId xmlns:a16="http://schemas.microsoft.com/office/drawing/2014/main" id="{A26835BF-3F2C-9E12-9FB9-92652F774721}"/>
              </a:ext>
            </a:extLst>
          </p:cNvPr>
          <p:cNvPicPr>
            <a:picLocks noChangeAspect="1"/>
          </p:cNvPicPr>
          <p:nvPr/>
        </p:nvPicPr>
        <p:blipFill>
          <a:blip r:embed="rId2"/>
          <a:stretch>
            <a:fillRect/>
          </a:stretch>
        </p:blipFill>
        <p:spPr>
          <a:xfrm>
            <a:off x="2854790" y="899759"/>
            <a:ext cx="6482420" cy="5058481"/>
          </a:xfrm>
          <a:prstGeom prst="rect">
            <a:avLst/>
          </a:prstGeom>
        </p:spPr>
      </p:pic>
    </p:spTree>
    <p:extLst>
      <p:ext uri="{BB962C8B-B14F-4D97-AF65-F5344CB8AC3E}">
        <p14:creationId xmlns:p14="http://schemas.microsoft.com/office/powerpoint/2010/main" val="2302010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1265614" y="361613"/>
            <a:ext cx="5145345" cy="735668"/>
          </a:xfrm>
        </p:spPr>
        <p:txBody>
          <a:bodyPr>
            <a:normAutofit fontScale="90000"/>
          </a:bodyPr>
          <a:lstStyle/>
          <a:p>
            <a:r>
              <a:rPr lang="vi-VN" dirty="0"/>
              <a:t>Sơ đồ </a:t>
            </a:r>
            <a:r>
              <a:rPr lang="vi-VN"/>
              <a:t>hoạt động đăng nhập.</a:t>
            </a:r>
            <a:endParaRPr lang="en-ZA" dirty="0"/>
          </a:p>
        </p:txBody>
      </p:sp>
      <p:pic>
        <p:nvPicPr>
          <p:cNvPr id="13" name="Picture 12">
            <a:extLst>
              <a:ext uri="{FF2B5EF4-FFF2-40B4-BE49-F238E27FC236}">
                <a16:creationId xmlns:a16="http://schemas.microsoft.com/office/drawing/2014/main" id="{57D338B0-E5C6-36F3-2F59-38E6736614F8}"/>
              </a:ext>
            </a:extLst>
          </p:cNvPr>
          <p:cNvPicPr>
            <a:picLocks noChangeAspect="1"/>
          </p:cNvPicPr>
          <p:nvPr/>
        </p:nvPicPr>
        <p:blipFill>
          <a:blip r:embed="rId2"/>
          <a:stretch>
            <a:fillRect/>
          </a:stretch>
        </p:blipFill>
        <p:spPr>
          <a:xfrm>
            <a:off x="2614126" y="1240700"/>
            <a:ext cx="6963747" cy="4702901"/>
          </a:xfrm>
          <a:prstGeom prst="rect">
            <a:avLst/>
          </a:prstGeom>
        </p:spPr>
      </p:pic>
    </p:spTree>
    <p:extLst>
      <p:ext uri="{BB962C8B-B14F-4D97-AF65-F5344CB8AC3E}">
        <p14:creationId xmlns:p14="http://schemas.microsoft.com/office/powerpoint/2010/main" val="952135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52931-71AD-B291-07B9-4A8EFCC06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78D3D-1CB3-F262-6A7E-62E6DD7FB614}"/>
              </a:ext>
            </a:extLst>
          </p:cNvPr>
          <p:cNvSpPr>
            <a:spLocks noGrp="1"/>
          </p:cNvSpPr>
          <p:nvPr>
            <p:ph type="title"/>
          </p:nvPr>
        </p:nvSpPr>
        <p:spPr>
          <a:xfrm>
            <a:off x="1265614" y="361613"/>
            <a:ext cx="7319585" cy="735668"/>
          </a:xfrm>
        </p:spPr>
        <p:txBody>
          <a:bodyPr>
            <a:normAutofit fontScale="90000"/>
          </a:bodyPr>
          <a:lstStyle/>
          <a:p>
            <a:r>
              <a:rPr lang="vi-VN" dirty="0"/>
              <a:t>Sơ đồ hoạt động quản lý hồ sơ cá nhân.</a:t>
            </a:r>
            <a:endParaRPr lang="en-ZA" dirty="0"/>
          </a:p>
        </p:txBody>
      </p:sp>
      <p:pic>
        <p:nvPicPr>
          <p:cNvPr id="5" name="Picture 4" descr="A diagram of a diagram&#10;&#10;AI-generated content may be incorrect.">
            <a:extLst>
              <a:ext uri="{FF2B5EF4-FFF2-40B4-BE49-F238E27FC236}">
                <a16:creationId xmlns:a16="http://schemas.microsoft.com/office/drawing/2014/main" id="{C53B9B9F-F474-F310-D710-FB09E631BDD9}"/>
              </a:ext>
            </a:extLst>
          </p:cNvPr>
          <p:cNvPicPr>
            <a:picLocks noChangeAspect="1"/>
          </p:cNvPicPr>
          <p:nvPr/>
        </p:nvPicPr>
        <p:blipFill>
          <a:blip r:embed="rId2"/>
          <a:stretch>
            <a:fillRect/>
          </a:stretch>
        </p:blipFill>
        <p:spPr>
          <a:xfrm>
            <a:off x="2529585" y="1342384"/>
            <a:ext cx="7132829" cy="4601217"/>
          </a:xfrm>
          <a:prstGeom prst="rect">
            <a:avLst/>
          </a:prstGeom>
        </p:spPr>
      </p:pic>
    </p:spTree>
    <p:extLst>
      <p:ext uri="{BB962C8B-B14F-4D97-AF65-F5344CB8AC3E}">
        <p14:creationId xmlns:p14="http://schemas.microsoft.com/office/powerpoint/2010/main" val="238095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FCF35-89C5-8956-4D01-5BF721DEBC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2AD93D-5682-3D86-56E2-BE06F4AC12B4}"/>
              </a:ext>
            </a:extLst>
          </p:cNvPr>
          <p:cNvSpPr>
            <a:spLocks noGrp="1"/>
          </p:cNvSpPr>
          <p:nvPr>
            <p:ph type="title"/>
          </p:nvPr>
        </p:nvSpPr>
        <p:spPr>
          <a:xfrm>
            <a:off x="1235134" y="262487"/>
            <a:ext cx="9961185" cy="735668"/>
          </a:xfrm>
        </p:spPr>
        <p:txBody>
          <a:bodyPr>
            <a:normAutofit/>
          </a:bodyPr>
          <a:lstStyle/>
          <a:p>
            <a:r>
              <a:rPr lang="vi-VN" dirty="0"/>
              <a:t>Sơ đồ hoạt động t</a:t>
            </a:r>
            <a:r>
              <a:rPr lang="en-US" dirty="0" err="1"/>
              <a:t>ạo</a:t>
            </a:r>
            <a:r>
              <a:rPr lang="en-US" dirty="0"/>
              <a:t> </a:t>
            </a:r>
            <a:r>
              <a:rPr lang="en-US" dirty="0" err="1"/>
              <a:t>và</a:t>
            </a:r>
            <a:r>
              <a:rPr lang="en-US" dirty="0"/>
              <a:t> </a:t>
            </a:r>
            <a:r>
              <a:rPr lang="en-US" dirty="0" err="1"/>
              <a:t>duyệt</a:t>
            </a:r>
            <a:r>
              <a:rPr lang="en-US" dirty="0"/>
              <a:t> </a:t>
            </a:r>
            <a:r>
              <a:rPr lang="en-US" dirty="0" err="1"/>
              <a:t>hoạt</a:t>
            </a:r>
            <a:r>
              <a:rPr lang="en-US" dirty="0"/>
              <a:t> </a:t>
            </a:r>
            <a:r>
              <a:rPr lang="en-US" dirty="0" err="1"/>
              <a:t>động</a:t>
            </a:r>
            <a:r>
              <a:rPr lang="vi-VN" dirty="0"/>
              <a:t>.</a:t>
            </a:r>
            <a:endParaRPr lang="en-ZA" dirty="0"/>
          </a:p>
        </p:txBody>
      </p:sp>
      <p:pic>
        <p:nvPicPr>
          <p:cNvPr id="6" name="Picture 5" descr="A screenshot of a diagram&#10;&#10;AI-generated content may be incorrect.">
            <a:extLst>
              <a:ext uri="{FF2B5EF4-FFF2-40B4-BE49-F238E27FC236}">
                <a16:creationId xmlns:a16="http://schemas.microsoft.com/office/drawing/2014/main" id="{2616736E-2C6F-6923-23C5-B1FB6CA72669}"/>
              </a:ext>
            </a:extLst>
          </p:cNvPr>
          <p:cNvPicPr>
            <a:picLocks noChangeAspect="1"/>
          </p:cNvPicPr>
          <p:nvPr/>
        </p:nvPicPr>
        <p:blipFill>
          <a:blip r:embed="rId2"/>
          <a:stretch>
            <a:fillRect/>
          </a:stretch>
        </p:blipFill>
        <p:spPr>
          <a:xfrm>
            <a:off x="2906701" y="1127760"/>
            <a:ext cx="6378598" cy="4815841"/>
          </a:xfrm>
          <a:prstGeom prst="rect">
            <a:avLst/>
          </a:prstGeom>
        </p:spPr>
      </p:pic>
    </p:spTree>
    <p:extLst>
      <p:ext uri="{BB962C8B-B14F-4D97-AF65-F5344CB8AC3E}">
        <p14:creationId xmlns:p14="http://schemas.microsoft.com/office/powerpoint/2010/main" val="334174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2977"/>
            <a:ext cx="6297018" cy="1771948"/>
          </a:xfrm>
          <a:prstGeom prst="rect">
            <a:avLst/>
          </a:prstGeom>
          <a:noFill/>
          <a:ln/>
        </p:spPr>
        <p:txBody>
          <a:bodyPr wrap="squar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CHƯƠNG 1 – KHẢO SÁT HIỆN TRẠNG VÀ YÊU CẦU HỆ THỐNG</a:t>
            </a:r>
            <a:endParaRPr lang="en-US" sz="3708"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65A4F-9832-B7A9-4714-46A699E0F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0C5C3A-4369-8ADC-C8A9-493077D267E7}"/>
              </a:ext>
            </a:extLst>
          </p:cNvPr>
          <p:cNvSpPr>
            <a:spLocks noGrp="1"/>
          </p:cNvSpPr>
          <p:nvPr>
            <p:ph type="title"/>
          </p:nvPr>
        </p:nvSpPr>
        <p:spPr>
          <a:xfrm>
            <a:off x="1174810" y="178730"/>
            <a:ext cx="8416865" cy="735668"/>
          </a:xfrm>
        </p:spPr>
        <p:txBody>
          <a:bodyPr>
            <a:normAutofit fontScale="90000"/>
          </a:bodyPr>
          <a:lstStyle/>
          <a:p>
            <a:r>
              <a:rPr lang="vi-VN" dirty="0"/>
              <a:t>Sơ đồ hoạt động đ</a:t>
            </a:r>
            <a:r>
              <a:rPr lang="en-US" dirty="0" err="1"/>
              <a:t>ăng</a:t>
            </a:r>
            <a:r>
              <a:rPr lang="en-US" dirty="0"/>
              <a:t> </a:t>
            </a:r>
            <a:r>
              <a:rPr lang="en-US" dirty="0" err="1"/>
              <a:t>ký</a:t>
            </a:r>
            <a:r>
              <a:rPr lang="en-US" dirty="0"/>
              <a:t> </a:t>
            </a:r>
            <a:r>
              <a:rPr lang="en-US" dirty="0" err="1"/>
              <a:t>tham</a:t>
            </a:r>
            <a:r>
              <a:rPr lang="en-US" dirty="0"/>
              <a:t> </a:t>
            </a:r>
            <a:r>
              <a:rPr lang="en-US" dirty="0" err="1"/>
              <a:t>gia</a:t>
            </a:r>
            <a:r>
              <a:rPr lang="en-US" dirty="0"/>
              <a:t> </a:t>
            </a:r>
            <a:r>
              <a:rPr lang="en-US" dirty="0" err="1"/>
              <a:t>hoạt</a:t>
            </a:r>
            <a:r>
              <a:rPr lang="en-US" dirty="0"/>
              <a:t> </a:t>
            </a:r>
            <a:r>
              <a:rPr lang="en-US" dirty="0" err="1"/>
              <a:t>động</a:t>
            </a:r>
            <a:r>
              <a:rPr lang="vi-VN" dirty="0"/>
              <a:t>.</a:t>
            </a:r>
            <a:endParaRPr lang="en-ZA" dirty="0"/>
          </a:p>
        </p:txBody>
      </p:sp>
      <p:pic>
        <p:nvPicPr>
          <p:cNvPr id="5" name="Picture 4" descr="A diagram of a diagram&#10;&#10;AI-generated content may be incorrect.">
            <a:extLst>
              <a:ext uri="{FF2B5EF4-FFF2-40B4-BE49-F238E27FC236}">
                <a16:creationId xmlns:a16="http://schemas.microsoft.com/office/drawing/2014/main" id="{3AC88C46-6B48-3BB3-302C-158A2234869C}"/>
              </a:ext>
            </a:extLst>
          </p:cNvPr>
          <p:cNvPicPr>
            <a:picLocks noChangeAspect="1"/>
          </p:cNvPicPr>
          <p:nvPr/>
        </p:nvPicPr>
        <p:blipFill>
          <a:blip r:embed="rId2"/>
          <a:stretch>
            <a:fillRect/>
          </a:stretch>
        </p:blipFill>
        <p:spPr>
          <a:xfrm>
            <a:off x="3167981" y="934218"/>
            <a:ext cx="5856038" cy="5009383"/>
          </a:xfrm>
          <a:prstGeom prst="rect">
            <a:avLst/>
          </a:prstGeom>
        </p:spPr>
      </p:pic>
    </p:spTree>
    <p:extLst>
      <p:ext uri="{BB962C8B-B14F-4D97-AF65-F5344CB8AC3E}">
        <p14:creationId xmlns:p14="http://schemas.microsoft.com/office/powerpoint/2010/main" val="174523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D6498-7709-4243-1AFD-A8DA093DF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029A8-8A34-1506-A9AA-3B4C99A2DB50}"/>
              </a:ext>
            </a:extLst>
          </p:cNvPr>
          <p:cNvSpPr>
            <a:spLocks noGrp="1"/>
          </p:cNvSpPr>
          <p:nvPr>
            <p:ph type="title"/>
          </p:nvPr>
        </p:nvSpPr>
        <p:spPr>
          <a:xfrm>
            <a:off x="1174810" y="178730"/>
            <a:ext cx="8416865" cy="735668"/>
          </a:xfrm>
        </p:spPr>
        <p:txBody>
          <a:bodyPr>
            <a:normAutofit/>
          </a:bodyPr>
          <a:lstStyle/>
          <a:p>
            <a:r>
              <a:rPr lang="vi-VN" dirty="0"/>
              <a:t>Sơ đồ hoạt động Admin.</a:t>
            </a:r>
            <a:endParaRPr lang="en-ZA" dirty="0"/>
          </a:p>
        </p:txBody>
      </p:sp>
      <p:pic>
        <p:nvPicPr>
          <p:cNvPr id="6" name="Picture 5" descr="A diagram of a computer&#10;&#10;AI-generated content may be incorrect.">
            <a:extLst>
              <a:ext uri="{FF2B5EF4-FFF2-40B4-BE49-F238E27FC236}">
                <a16:creationId xmlns:a16="http://schemas.microsoft.com/office/drawing/2014/main" id="{526CA147-8C84-91E0-97CA-D3897AE4F3D6}"/>
              </a:ext>
            </a:extLst>
          </p:cNvPr>
          <p:cNvPicPr>
            <a:picLocks noChangeAspect="1"/>
          </p:cNvPicPr>
          <p:nvPr/>
        </p:nvPicPr>
        <p:blipFill>
          <a:blip r:embed="rId2"/>
          <a:stretch>
            <a:fillRect/>
          </a:stretch>
        </p:blipFill>
        <p:spPr>
          <a:xfrm>
            <a:off x="2583780" y="914398"/>
            <a:ext cx="7024439" cy="5029203"/>
          </a:xfrm>
          <a:prstGeom prst="rect">
            <a:avLst/>
          </a:prstGeom>
        </p:spPr>
      </p:pic>
    </p:spTree>
    <p:extLst>
      <p:ext uri="{BB962C8B-B14F-4D97-AF65-F5344CB8AC3E}">
        <p14:creationId xmlns:p14="http://schemas.microsoft.com/office/powerpoint/2010/main" val="520344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F7F02-55D9-213C-F59A-158A1B4D8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8F96A-A0BA-AFBC-A049-2B75B0D0D925}"/>
              </a:ext>
            </a:extLst>
          </p:cNvPr>
          <p:cNvSpPr>
            <a:spLocks noGrp="1"/>
          </p:cNvSpPr>
          <p:nvPr>
            <p:ph type="title"/>
          </p:nvPr>
        </p:nvSpPr>
        <p:spPr>
          <a:xfrm>
            <a:off x="1174810" y="178730"/>
            <a:ext cx="8416865" cy="735668"/>
          </a:xfrm>
        </p:spPr>
        <p:txBody>
          <a:bodyPr>
            <a:normAutofit/>
          </a:bodyPr>
          <a:lstStyle/>
          <a:p>
            <a:r>
              <a:rPr lang="vi-VN" dirty="0"/>
              <a:t>Sơ đồ hoạt động Tổ chức.</a:t>
            </a:r>
            <a:endParaRPr lang="en-ZA" dirty="0"/>
          </a:p>
        </p:txBody>
      </p:sp>
      <p:pic>
        <p:nvPicPr>
          <p:cNvPr id="5" name="Picture 4" descr="A diagram of a diagram&#10;&#10;AI-generated content may be incorrect.">
            <a:extLst>
              <a:ext uri="{FF2B5EF4-FFF2-40B4-BE49-F238E27FC236}">
                <a16:creationId xmlns:a16="http://schemas.microsoft.com/office/drawing/2014/main" id="{C621326D-C724-7404-177D-3DCB7599EE71}"/>
              </a:ext>
            </a:extLst>
          </p:cNvPr>
          <p:cNvPicPr>
            <a:picLocks noChangeAspect="1"/>
          </p:cNvPicPr>
          <p:nvPr/>
        </p:nvPicPr>
        <p:blipFill>
          <a:blip r:embed="rId2"/>
          <a:stretch>
            <a:fillRect/>
          </a:stretch>
        </p:blipFill>
        <p:spPr>
          <a:xfrm>
            <a:off x="2652202" y="853593"/>
            <a:ext cx="6887595" cy="5090008"/>
          </a:xfrm>
          <a:prstGeom prst="rect">
            <a:avLst/>
          </a:prstGeom>
        </p:spPr>
      </p:pic>
    </p:spTree>
    <p:extLst>
      <p:ext uri="{BB962C8B-B14F-4D97-AF65-F5344CB8AC3E}">
        <p14:creationId xmlns:p14="http://schemas.microsoft.com/office/powerpoint/2010/main" val="511092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8EFF1-50AC-DADD-B4D4-643F27FEF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45925-85C8-9E2C-D77D-F5937F7AD4E7}"/>
              </a:ext>
            </a:extLst>
          </p:cNvPr>
          <p:cNvSpPr>
            <a:spLocks noGrp="1"/>
          </p:cNvSpPr>
          <p:nvPr>
            <p:ph type="title"/>
          </p:nvPr>
        </p:nvSpPr>
        <p:spPr>
          <a:xfrm>
            <a:off x="1174810" y="178730"/>
            <a:ext cx="8416865" cy="735668"/>
          </a:xfrm>
        </p:spPr>
        <p:txBody>
          <a:bodyPr>
            <a:normAutofit/>
          </a:bodyPr>
          <a:lstStyle/>
          <a:p>
            <a:r>
              <a:rPr lang="vi-VN" dirty="0"/>
              <a:t>Sơ đồ hoạt động Tình nguyện viên.</a:t>
            </a:r>
            <a:endParaRPr lang="en-ZA" dirty="0"/>
          </a:p>
        </p:txBody>
      </p:sp>
      <p:pic>
        <p:nvPicPr>
          <p:cNvPr id="6" name="Picture 5" descr="A diagram of a work flow&#10;&#10;AI-generated content may be incorrect.">
            <a:extLst>
              <a:ext uri="{FF2B5EF4-FFF2-40B4-BE49-F238E27FC236}">
                <a16:creationId xmlns:a16="http://schemas.microsoft.com/office/drawing/2014/main" id="{33AD2BCC-F452-544F-B9D9-4917123A6D56}"/>
              </a:ext>
            </a:extLst>
          </p:cNvPr>
          <p:cNvPicPr>
            <a:picLocks noChangeAspect="1"/>
          </p:cNvPicPr>
          <p:nvPr/>
        </p:nvPicPr>
        <p:blipFill>
          <a:blip r:embed="rId2"/>
          <a:stretch>
            <a:fillRect/>
          </a:stretch>
        </p:blipFill>
        <p:spPr>
          <a:xfrm>
            <a:off x="2643473" y="911352"/>
            <a:ext cx="6905053" cy="5035296"/>
          </a:xfrm>
          <a:prstGeom prst="rect">
            <a:avLst/>
          </a:prstGeom>
        </p:spPr>
      </p:pic>
    </p:spTree>
    <p:extLst>
      <p:ext uri="{BB962C8B-B14F-4D97-AF65-F5344CB8AC3E}">
        <p14:creationId xmlns:p14="http://schemas.microsoft.com/office/powerpoint/2010/main" val="39693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0372" y="740430"/>
            <a:ext cx="5147469"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a:t>
            </a:r>
            <a:r>
              <a:rPr lang="vi-VN" sz="4000" b="1" dirty="0">
                <a:solidFill>
                  <a:srgbClr val="443728"/>
                </a:solidFill>
                <a:latin typeface="Crimson Pro Bold" pitchFamily="34" charset="0"/>
                <a:ea typeface="Crimson Pro Bold" pitchFamily="34" charset="-122"/>
                <a:cs typeface="Crimson Pro Bold" pitchFamily="34" charset="-120"/>
              </a:rPr>
              <a:t>3</a:t>
            </a:r>
            <a:r>
              <a:rPr lang="en-US" sz="4000" b="1" dirty="0">
                <a:solidFill>
                  <a:srgbClr val="443728"/>
                </a:solidFill>
                <a:latin typeface="Crimson Pro Bold" pitchFamily="34" charset="0"/>
                <a:ea typeface="Crimson Pro Bold" pitchFamily="34" charset="-122"/>
                <a:cs typeface="Crimson Pro Bold" pitchFamily="34" charset="-120"/>
              </a:rPr>
              <a:t>: </a:t>
            </a:r>
            <a:r>
              <a:rPr lang="vi-VN" sz="4000" b="1" dirty="0">
                <a:solidFill>
                  <a:srgbClr val="443728"/>
                </a:solidFill>
                <a:latin typeface="Crimson Pro Bold" pitchFamily="34" charset="0"/>
                <a:ea typeface="Crimson Pro Bold" pitchFamily="34" charset="-122"/>
                <a:cs typeface="Crimson Pro Bold" pitchFamily="34" charset="-120"/>
              </a:rPr>
              <a:t>Thiết Kế Hệ Thống</a:t>
            </a:r>
            <a:endParaRPr lang="en-US" sz="4000" dirty="0"/>
          </a:p>
        </p:txBody>
      </p:sp>
      <p:sp>
        <p:nvSpPr>
          <p:cNvPr id="3" name="Text 1"/>
          <p:cNvSpPr/>
          <p:nvPr/>
        </p:nvSpPr>
        <p:spPr>
          <a:xfrm>
            <a:off x="661492" y="1905893"/>
            <a:ext cx="10869018" cy="4375425"/>
          </a:xfrm>
          <a:prstGeom prst="rect">
            <a:avLst/>
          </a:prstGeom>
          <a:noFill/>
          <a:ln/>
        </p:spPr>
        <p:txBody>
          <a:bodyPr wrap="square" lIns="0" tIns="0" rIns="0" bIns="0" rtlCol="0" anchor="t"/>
          <a:lstStyle/>
          <a:p>
            <a:r>
              <a:rPr lang="vi-VN" sz="2800" dirty="0"/>
              <a:t>	Để khắc phục các hiện tượng dư thừa dữ liệu, dữ liệu không nhất quán, dữ liệu lặp, nhập nhằng dữ liệu thì cần phải kiểm tra, rà soát, thanh lọc dữ liệu trước khi đưa vào bảng.</a:t>
            </a:r>
          </a:p>
          <a:p>
            <a:endParaRPr lang="en-US" sz="2800" dirty="0"/>
          </a:p>
          <a:p>
            <a:r>
              <a:rPr lang="vi-VN" sz="2800" dirty="0"/>
              <a:t>	Quá trình đó gọi là quá trình chuẩn hoá mà nó sẽ được thực hiện qua ba bước lần lượt gọi là :</a:t>
            </a:r>
            <a:endParaRPr lang="en-US" sz="2800" dirty="0"/>
          </a:p>
          <a:p>
            <a:r>
              <a:rPr lang="en-US" sz="2800" b="1" dirty="0" err="1"/>
              <a:t>Dạng</a:t>
            </a:r>
            <a:r>
              <a:rPr lang="en-US" sz="2800" b="1" dirty="0"/>
              <a:t> </a:t>
            </a:r>
            <a:r>
              <a:rPr lang="en-US" sz="2800" b="1" dirty="0" err="1"/>
              <a:t>chuẩn</a:t>
            </a:r>
            <a:r>
              <a:rPr lang="en-US" sz="2800" b="1" dirty="0"/>
              <a:t> 1: 1NF</a:t>
            </a:r>
          </a:p>
          <a:p>
            <a:r>
              <a:rPr lang="en-US" sz="2800" b="1" dirty="0" err="1"/>
              <a:t>Dạng</a:t>
            </a:r>
            <a:r>
              <a:rPr lang="en-US" sz="2800" b="1" dirty="0"/>
              <a:t> </a:t>
            </a:r>
            <a:r>
              <a:rPr lang="en-US" sz="2800" b="1" dirty="0" err="1"/>
              <a:t>chuẩn</a:t>
            </a:r>
            <a:r>
              <a:rPr lang="en-US" sz="2800" b="1" dirty="0"/>
              <a:t> 2 : 2NF</a:t>
            </a:r>
          </a:p>
          <a:p>
            <a:r>
              <a:rPr lang="en-US" sz="2800" b="1" dirty="0" err="1"/>
              <a:t>Dạng</a:t>
            </a:r>
            <a:r>
              <a:rPr lang="en-US" sz="2800" b="1" dirty="0"/>
              <a:t> </a:t>
            </a:r>
            <a:r>
              <a:rPr lang="en-US" sz="2800" b="1" dirty="0" err="1"/>
              <a:t>chuẩn</a:t>
            </a:r>
            <a:r>
              <a:rPr lang="en-US" sz="2800" b="1" dirty="0"/>
              <a:t> 3 : 3NF</a:t>
            </a:r>
          </a:p>
        </p:txBody>
      </p:sp>
      <p:sp>
        <p:nvSpPr>
          <p:cNvPr id="24" name="Rectangle 23">
            <a:extLst>
              <a:ext uri="{FF2B5EF4-FFF2-40B4-BE49-F238E27FC236}">
                <a16:creationId xmlns:a16="http://schemas.microsoft.com/office/drawing/2014/main" id="{3A507773-CDC9-71BC-EE58-95BA83503D73}"/>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94D9C-B7F0-1A6D-7677-B2814C55FEC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2A5B62-C1E7-6081-0D49-406932BDB6FE}"/>
              </a:ext>
            </a:extLst>
          </p:cNvPr>
          <p:cNvSpPr/>
          <p:nvPr/>
        </p:nvSpPr>
        <p:spPr>
          <a:xfrm>
            <a:off x="590372" y="740430"/>
            <a:ext cx="5147469"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a:t>
            </a:r>
            <a:r>
              <a:rPr lang="vi-VN" sz="4000" b="1" dirty="0">
                <a:solidFill>
                  <a:srgbClr val="443728"/>
                </a:solidFill>
                <a:latin typeface="Crimson Pro Bold" pitchFamily="34" charset="0"/>
                <a:ea typeface="Crimson Pro Bold" pitchFamily="34" charset="-122"/>
                <a:cs typeface="Crimson Pro Bold" pitchFamily="34" charset="-120"/>
              </a:rPr>
              <a:t>3</a:t>
            </a:r>
            <a:r>
              <a:rPr lang="en-US" sz="4000" b="1" dirty="0">
                <a:solidFill>
                  <a:srgbClr val="443728"/>
                </a:solidFill>
                <a:latin typeface="Crimson Pro Bold" pitchFamily="34" charset="0"/>
                <a:ea typeface="Crimson Pro Bold" pitchFamily="34" charset="-122"/>
                <a:cs typeface="Crimson Pro Bold" pitchFamily="34" charset="-120"/>
              </a:rPr>
              <a:t>: </a:t>
            </a:r>
            <a:r>
              <a:rPr lang="vi-VN" sz="4000" b="1" dirty="0">
                <a:solidFill>
                  <a:srgbClr val="443728"/>
                </a:solidFill>
                <a:latin typeface="Crimson Pro Bold" pitchFamily="34" charset="0"/>
                <a:ea typeface="Crimson Pro Bold" pitchFamily="34" charset="-122"/>
                <a:cs typeface="Crimson Pro Bold" pitchFamily="34" charset="-120"/>
              </a:rPr>
              <a:t>Thiết Kế Hệ Thống</a:t>
            </a:r>
            <a:endParaRPr lang="en-US" sz="4000" dirty="0"/>
          </a:p>
        </p:txBody>
      </p:sp>
      <p:sp>
        <p:nvSpPr>
          <p:cNvPr id="24" name="Rectangle 23">
            <a:extLst>
              <a:ext uri="{FF2B5EF4-FFF2-40B4-BE49-F238E27FC236}">
                <a16:creationId xmlns:a16="http://schemas.microsoft.com/office/drawing/2014/main" id="{15F78029-D05A-99FC-6806-F653C5A998E1}"/>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2">
            <a:extLst>
              <a:ext uri="{FF2B5EF4-FFF2-40B4-BE49-F238E27FC236}">
                <a16:creationId xmlns:a16="http://schemas.microsoft.com/office/drawing/2014/main" id="{134284D2-974B-3804-65F4-C845BC775FF5}"/>
              </a:ext>
            </a:extLst>
          </p:cNvPr>
          <p:cNvSpPr>
            <a:spLocks noChangeArrowheads="1"/>
          </p:cNvSpPr>
          <p:nvPr/>
        </p:nvSpPr>
        <p:spPr bwMode="auto">
          <a:xfrm>
            <a:off x="518160" y="1375826"/>
            <a:ext cx="2685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b="1" i="1" u="none" strike="noStrike" cap="none" normalizeH="0" baseline="0" dirty="0">
                <a:ln>
                  <a:noFill/>
                </a:ln>
                <a:solidFill>
                  <a:schemeClr val="tx1"/>
                </a:solidFill>
                <a:effectLst/>
                <a:latin typeface="Arial" panose="020B0604020202020204" pitchFamily="34" charset="0"/>
                <a:ea typeface="Aptos" panose="020B0004020202020204" pitchFamily="34" charset="0"/>
                <a:cs typeface="Times New Roman" panose="02020603050405020304" pitchFamily="18" charset="0"/>
              </a:rPr>
              <a:t>Sơ đồ thực thể liên kết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25" name="Picture 6" descr="A diagram of a computer&#10;&#10;AI-generated content may be incorrect.">
            <a:extLst>
              <a:ext uri="{FF2B5EF4-FFF2-40B4-BE49-F238E27FC236}">
                <a16:creationId xmlns:a16="http://schemas.microsoft.com/office/drawing/2014/main" id="{9D500D3E-7557-C713-0C2E-555C0E6C3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72" y="1908074"/>
            <a:ext cx="11073308" cy="420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56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93DD-049D-AF90-0AAC-2766E9FE444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C7250E-FCCC-2883-4E88-87A0B98C6899}"/>
              </a:ext>
            </a:extLst>
          </p:cNvPr>
          <p:cNvSpPr/>
          <p:nvPr/>
        </p:nvSpPr>
        <p:spPr>
          <a:xfrm>
            <a:off x="661492" y="747168"/>
            <a:ext cx="5147469"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4: Cài Đặt &amp; Kiểm Thử</a:t>
            </a:r>
            <a:endParaRPr lang="en-US" sz="4000" dirty="0"/>
          </a:p>
        </p:txBody>
      </p:sp>
      <p:sp>
        <p:nvSpPr>
          <p:cNvPr id="3" name="Text 1">
            <a:extLst>
              <a:ext uri="{FF2B5EF4-FFF2-40B4-BE49-F238E27FC236}">
                <a16:creationId xmlns:a16="http://schemas.microsoft.com/office/drawing/2014/main" id="{7A819B02-27DD-2854-498C-BE8C4BC4BBC2}"/>
              </a:ext>
            </a:extLst>
          </p:cNvPr>
          <p:cNvSpPr/>
          <p:nvPr/>
        </p:nvSpPr>
        <p:spPr>
          <a:xfrm>
            <a:off x="661492" y="1905894"/>
            <a:ext cx="10869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Trong chương này, chúng ta sẽ đi sâu vào các khía cạnh kỹ thuật của hệ thống, từ môi trường phát triển đến cấu trúc dự án và các bước triển khai.</a:t>
            </a:r>
            <a:endParaRPr lang="en-US" sz="1458" dirty="0"/>
          </a:p>
        </p:txBody>
      </p:sp>
      <p:sp>
        <p:nvSpPr>
          <p:cNvPr id="4" name="Text 2">
            <a:extLst>
              <a:ext uri="{FF2B5EF4-FFF2-40B4-BE49-F238E27FC236}">
                <a16:creationId xmlns:a16="http://schemas.microsoft.com/office/drawing/2014/main" id="{4B4FDA2B-168B-C9C6-DA95-E709CDFF596A}"/>
              </a:ext>
            </a:extLst>
          </p:cNvPr>
          <p:cNvSpPr/>
          <p:nvPr/>
        </p:nvSpPr>
        <p:spPr>
          <a:xfrm>
            <a:off x="661492" y="2723357"/>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01</a:t>
            </a:r>
            <a:endParaRPr lang="en-US" sz="1458" dirty="0"/>
          </a:p>
        </p:txBody>
      </p:sp>
      <p:sp>
        <p:nvSpPr>
          <p:cNvPr id="5" name="Shape 3">
            <a:extLst>
              <a:ext uri="{FF2B5EF4-FFF2-40B4-BE49-F238E27FC236}">
                <a16:creationId xmlns:a16="http://schemas.microsoft.com/office/drawing/2014/main" id="{BE48EC7C-7019-8D2D-FBBC-37A0C07B2BED}"/>
              </a:ext>
            </a:extLst>
          </p:cNvPr>
          <p:cNvSpPr/>
          <p:nvPr/>
        </p:nvSpPr>
        <p:spPr>
          <a:xfrm>
            <a:off x="661492" y="3019227"/>
            <a:ext cx="3496965" cy="25400"/>
          </a:xfrm>
          <a:prstGeom prst="rect">
            <a:avLst/>
          </a:prstGeom>
          <a:solidFill>
            <a:srgbClr val="835E54"/>
          </a:solidFill>
          <a:ln/>
        </p:spPr>
        <p:txBody>
          <a:bodyPr/>
          <a:lstStyle/>
          <a:p>
            <a:endParaRPr lang="en-US"/>
          </a:p>
        </p:txBody>
      </p:sp>
      <p:sp>
        <p:nvSpPr>
          <p:cNvPr id="6" name="Text 4">
            <a:extLst>
              <a:ext uri="{FF2B5EF4-FFF2-40B4-BE49-F238E27FC236}">
                <a16:creationId xmlns:a16="http://schemas.microsoft.com/office/drawing/2014/main" id="{DEFB07CD-957F-536A-18C5-E7E8B073EC7F}"/>
              </a:ext>
            </a:extLst>
          </p:cNvPr>
          <p:cNvSpPr/>
          <p:nvPr/>
        </p:nvSpPr>
        <p:spPr>
          <a:xfrm>
            <a:off x="661492" y="31644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Môi Trường Phát Triển</a:t>
            </a:r>
            <a:endParaRPr lang="en-US" sz="1833" dirty="0"/>
          </a:p>
        </p:txBody>
      </p:sp>
      <p:sp>
        <p:nvSpPr>
          <p:cNvPr id="7" name="Text 5">
            <a:extLst>
              <a:ext uri="{FF2B5EF4-FFF2-40B4-BE49-F238E27FC236}">
                <a16:creationId xmlns:a16="http://schemas.microsoft.com/office/drawing/2014/main" id="{8D8E640C-7A0B-E53D-E65A-6082B5C3A892}"/>
              </a:ext>
            </a:extLst>
          </p:cNvPr>
          <p:cNvSpPr/>
          <p:nvPr/>
        </p:nvSpPr>
        <p:spPr>
          <a:xfrm>
            <a:off x="661492" y="3573165"/>
            <a:ext cx="349696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 công cụ và nền tảng cốt lõi được sử dụng.</a:t>
            </a:r>
            <a:endParaRPr lang="en-US" sz="1458" dirty="0"/>
          </a:p>
        </p:txBody>
      </p:sp>
      <p:sp>
        <p:nvSpPr>
          <p:cNvPr id="8" name="Text 6">
            <a:extLst>
              <a:ext uri="{FF2B5EF4-FFF2-40B4-BE49-F238E27FC236}">
                <a16:creationId xmlns:a16="http://schemas.microsoft.com/office/drawing/2014/main" id="{959AAAD0-483E-5FEF-66F1-BD23FD21DF6F}"/>
              </a:ext>
            </a:extLst>
          </p:cNvPr>
          <p:cNvSpPr/>
          <p:nvPr/>
        </p:nvSpPr>
        <p:spPr>
          <a:xfrm>
            <a:off x="4347468" y="2723357"/>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02</a:t>
            </a:r>
            <a:endParaRPr lang="en-US" sz="1458" dirty="0"/>
          </a:p>
        </p:txBody>
      </p:sp>
      <p:sp>
        <p:nvSpPr>
          <p:cNvPr id="9" name="Shape 7">
            <a:extLst>
              <a:ext uri="{FF2B5EF4-FFF2-40B4-BE49-F238E27FC236}">
                <a16:creationId xmlns:a16="http://schemas.microsoft.com/office/drawing/2014/main" id="{5884998A-FDC9-75C8-F58E-78A2D07F6089}"/>
              </a:ext>
            </a:extLst>
          </p:cNvPr>
          <p:cNvSpPr/>
          <p:nvPr/>
        </p:nvSpPr>
        <p:spPr>
          <a:xfrm>
            <a:off x="4347468" y="3019227"/>
            <a:ext cx="3496965" cy="25400"/>
          </a:xfrm>
          <a:prstGeom prst="rect">
            <a:avLst/>
          </a:prstGeom>
          <a:solidFill>
            <a:srgbClr val="835E54"/>
          </a:solidFill>
          <a:ln/>
        </p:spPr>
        <p:txBody>
          <a:bodyPr/>
          <a:lstStyle/>
          <a:p>
            <a:endParaRPr lang="en-US"/>
          </a:p>
        </p:txBody>
      </p:sp>
      <p:sp>
        <p:nvSpPr>
          <p:cNvPr id="10" name="Text 8">
            <a:extLst>
              <a:ext uri="{FF2B5EF4-FFF2-40B4-BE49-F238E27FC236}">
                <a16:creationId xmlns:a16="http://schemas.microsoft.com/office/drawing/2014/main" id="{46D1F577-E342-E989-2C4E-418A7CBA9EF7}"/>
              </a:ext>
            </a:extLst>
          </p:cNvPr>
          <p:cNvSpPr/>
          <p:nvPr/>
        </p:nvSpPr>
        <p:spPr>
          <a:xfrm>
            <a:off x="4347469" y="31644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Cấu Trúc Dự Án</a:t>
            </a:r>
            <a:endParaRPr lang="en-US" sz="1833" dirty="0"/>
          </a:p>
        </p:txBody>
      </p:sp>
      <p:sp>
        <p:nvSpPr>
          <p:cNvPr id="11" name="Text 9">
            <a:extLst>
              <a:ext uri="{FF2B5EF4-FFF2-40B4-BE49-F238E27FC236}">
                <a16:creationId xmlns:a16="http://schemas.microsoft.com/office/drawing/2014/main" id="{AD0AA419-7D3D-C936-1F82-E7CDF10993DF}"/>
              </a:ext>
            </a:extLst>
          </p:cNvPr>
          <p:cNvSpPr/>
          <p:nvPr/>
        </p:nvSpPr>
        <p:spPr>
          <a:xfrm>
            <a:off x="4347468" y="3573165"/>
            <a:ext cx="349696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Cách hệ thống được tổ chức và phân tách các thành phần.</a:t>
            </a:r>
            <a:endParaRPr lang="en-US" sz="1458" dirty="0"/>
          </a:p>
        </p:txBody>
      </p:sp>
      <p:sp>
        <p:nvSpPr>
          <p:cNvPr id="12" name="Text 10">
            <a:extLst>
              <a:ext uri="{FF2B5EF4-FFF2-40B4-BE49-F238E27FC236}">
                <a16:creationId xmlns:a16="http://schemas.microsoft.com/office/drawing/2014/main" id="{0D3D40C0-9CEE-7D78-ADF1-32D581848986}"/>
              </a:ext>
            </a:extLst>
          </p:cNvPr>
          <p:cNvSpPr/>
          <p:nvPr/>
        </p:nvSpPr>
        <p:spPr>
          <a:xfrm>
            <a:off x="8033444" y="2723357"/>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03</a:t>
            </a:r>
            <a:endParaRPr lang="en-US" sz="1458" dirty="0"/>
          </a:p>
        </p:txBody>
      </p:sp>
      <p:sp>
        <p:nvSpPr>
          <p:cNvPr id="13" name="Shape 11">
            <a:extLst>
              <a:ext uri="{FF2B5EF4-FFF2-40B4-BE49-F238E27FC236}">
                <a16:creationId xmlns:a16="http://schemas.microsoft.com/office/drawing/2014/main" id="{F04247FA-DBC6-925C-48DA-EED11F31440E}"/>
              </a:ext>
            </a:extLst>
          </p:cNvPr>
          <p:cNvSpPr/>
          <p:nvPr/>
        </p:nvSpPr>
        <p:spPr>
          <a:xfrm>
            <a:off x="8033444" y="3019227"/>
            <a:ext cx="3496965" cy="25400"/>
          </a:xfrm>
          <a:prstGeom prst="rect">
            <a:avLst/>
          </a:prstGeom>
          <a:solidFill>
            <a:srgbClr val="835E54"/>
          </a:solidFill>
          <a:ln/>
        </p:spPr>
        <p:txBody>
          <a:bodyPr/>
          <a:lstStyle/>
          <a:p>
            <a:endParaRPr lang="en-US"/>
          </a:p>
        </p:txBody>
      </p:sp>
      <p:sp>
        <p:nvSpPr>
          <p:cNvPr id="14" name="Text 12">
            <a:extLst>
              <a:ext uri="{FF2B5EF4-FFF2-40B4-BE49-F238E27FC236}">
                <a16:creationId xmlns:a16="http://schemas.microsoft.com/office/drawing/2014/main" id="{F22EA7AD-46B8-84DB-3965-BBA4C5582D6A}"/>
              </a:ext>
            </a:extLst>
          </p:cNvPr>
          <p:cNvSpPr/>
          <p:nvPr/>
        </p:nvSpPr>
        <p:spPr>
          <a:xfrm>
            <a:off x="8033445" y="31644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Luồng Xử Lý Chính</a:t>
            </a:r>
            <a:endParaRPr lang="en-US" sz="1833" dirty="0"/>
          </a:p>
        </p:txBody>
      </p:sp>
      <p:sp>
        <p:nvSpPr>
          <p:cNvPr id="15" name="Text 13">
            <a:extLst>
              <a:ext uri="{FF2B5EF4-FFF2-40B4-BE49-F238E27FC236}">
                <a16:creationId xmlns:a16="http://schemas.microsoft.com/office/drawing/2014/main" id="{CD1FF958-8C9B-FEF4-8A1E-5794E84D6B32}"/>
              </a:ext>
            </a:extLst>
          </p:cNvPr>
          <p:cNvSpPr/>
          <p:nvPr/>
        </p:nvSpPr>
        <p:spPr>
          <a:xfrm>
            <a:off x="8033444" y="3573165"/>
            <a:ext cx="349696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 quy trình hoạt động cốt lõi của hệ thống.</a:t>
            </a:r>
            <a:endParaRPr lang="en-US" sz="1458" dirty="0"/>
          </a:p>
        </p:txBody>
      </p:sp>
      <p:sp>
        <p:nvSpPr>
          <p:cNvPr id="16" name="Text 14">
            <a:extLst>
              <a:ext uri="{FF2B5EF4-FFF2-40B4-BE49-F238E27FC236}">
                <a16:creationId xmlns:a16="http://schemas.microsoft.com/office/drawing/2014/main" id="{B6840B87-1F3A-109C-B861-1B5604BD6653}"/>
              </a:ext>
            </a:extLst>
          </p:cNvPr>
          <p:cNvSpPr/>
          <p:nvPr/>
        </p:nvSpPr>
        <p:spPr>
          <a:xfrm>
            <a:off x="661492" y="4508698"/>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04</a:t>
            </a:r>
            <a:endParaRPr lang="en-US" sz="1458" dirty="0"/>
          </a:p>
        </p:txBody>
      </p:sp>
      <p:sp>
        <p:nvSpPr>
          <p:cNvPr id="17" name="Shape 15">
            <a:extLst>
              <a:ext uri="{FF2B5EF4-FFF2-40B4-BE49-F238E27FC236}">
                <a16:creationId xmlns:a16="http://schemas.microsoft.com/office/drawing/2014/main" id="{64F74301-2C8D-190D-01AF-0EE8F34D010F}"/>
              </a:ext>
            </a:extLst>
          </p:cNvPr>
          <p:cNvSpPr/>
          <p:nvPr/>
        </p:nvSpPr>
        <p:spPr>
          <a:xfrm>
            <a:off x="661492" y="4804569"/>
            <a:ext cx="5339953" cy="25400"/>
          </a:xfrm>
          <a:prstGeom prst="rect">
            <a:avLst/>
          </a:prstGeom>
          <a:solidFill>
            <a:srgbClr val="835E54"/>
          </a:solidFill>
          <a:ln/>
        </p:spPr>
        <p:txBody>
          <a:bodyPr/>
          <a:lstStyle/>
          <a:p>
            <a:endParaRPr lang="en-US"/>
          </a:p>
        </p:txBody>
      </p:sp>
      <p:sp>
        <p:nvSpPr>
          <p:cNvPr id="18" name="Text 16">
            <a:extLst>
              <a:ext uri="{FF2B5EF4-FFF2-40B4-BE49-F238E27FC236}">
                <a16:creationId xmlns:a16="http://schemas.microsoft.com/office/drawing/2014/main" id="{DD1E3282-1F79-048E-C003-F8CEF0333F64}"/>
              </a:ext>
            </a:extLst>
          </p:cNvPr>
          <p:cNvSpPr/>
          <p:nvPr/>
        </p:nvSpPr>
        <p:spPr>
          <a:xfrm>
            <a:off x="661492" y="49498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Cài Đặt Hệ Thống</a:t>
            </a:r>
            <a:endParaRPr lang="en-US" sz="1833" dirty="0"/>
          </a:p>
        </p:txBody>
      </p:sp>
      <p:sp>
        <p:nvSpPr>
          <p:cNvPr id="19" name="Text 17">
            <a:extLst>
              <a:ext uri="{FF2B5EF4-FFF2-40B4-BE49-F238E27FC236}">
                <a16:creationId xmlns:a16="http://schemas.microsoft.com/office/drawing/2014/main" id="{56C7F621-DFC9-983E-1D21-9A6F6A4A2D0D}"/>
              </a:ext>
            </a:extLst>
          </p:cNvPr>
          <p:cNvSpPr/>
          <p:nvPr/>
        </p:nvSpPr>
        <p:spPr>
          <a:xfrm>
            <a:off x="661492" y="5358507"/>
            <a:ext cx="5339953"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Hướng dẫn các bước triển khai hệ thống.</a:t>
            </a:r>
            <a:endParaRPr lang="en-US" sz="1458" dirty="0"/>
          </a:p>
        </p:txBody>
      </p:sp>
      <p:sp>
        <p:nvSpPr>
          <p:cNvPr id="20" name="Text 18">
            <a:extLst>
              <a:ext uri="{FF2B5EF4-FFF2-40B4-BE49-F238E27FC236}">
                <a16:creationId xmlns:a16="http://schemas.microsoft.com/office/drawing/2014/main" id="{A3CABB37-5351-11C5-8C20-461209ADCDEA}"/>
              </a:ext>
            </a:extLst>
          </p:cNvPr>
          <p:cNvSpPr/>
          <p:nvPr/>
        </p:nvSpPr>
        <p:spPr>
          <a:xfrm>
            <a:off x="6190457" y="4508698"/>
            <a:ext cx="189012" cy="236240"/>
          </a:xfrm>
          <a:prstGeom prst="rect">
            <a:avLst/>
          </a:prstGeom>
          <a:noFill/>
          <a:ln/>
        </p:spPr>
        <p:txBody>
          <a:bodyPr wrap="none" lIns="0" tIns="0" rIns="0" bIns="0" rtlCol="0" anchor="t"/>
          <a:lstStyle/>
          <a:p>
            <a:pPr>
              <a:lnSpc>
                <a:spcPts val="2375"/>
              </a:lnSpc>
            </a:pPr>
            <a:r>
              <a:rPr lang="en-US" sz="1458" dirty="0">
                <a:solidFill>
                  <a:srgbClr val="443728"/>
                </a:solidFill>
                <a:latin typeface="Crimson Pro Light" pitchFamily="34" charset="0"/>
                <a:ea typeface="Crimson Pro Light" pitchFamily="34" charset="-122"/>
                <a:cs typeface="Crimson Pro Light" pitchFamily="34" charset="-120"/>
              </a:rPr>
              <a:t>05</a:t>
            </a:r>
            <a:endParaRPr lang="en-US" sz="1458" dirty="0"/>
          </a:p>
        </p:txBody>
      </p:sp>
      <p:sp>
        <p:nvSpPr>
          <p:cNvPr id="21" name="Shape 19">
            <a:extLst>
              <a:ext uri="{FF2B5EF4-FFF2-40B4-BE49-F238E27FC236}">
                <a16:creationId xmlns:a16="http://schemas.microsoft.com/office/drawing/2014/main" id="{6EEED315-C6E4-DADC-BC05-1E944EBFCA9D}"/>
              </a:ext>
            </a:extLst>
          </p:cNvPr>
          <p:cNvSpPr/>
          <p:nvPr/>
        </p:nvSpPr>
        <p:spPr>
          <a:xfrm>
            <a:off x="6190457" y="4804569"/>
            <a:ext cx="5339953" cy="25400"/>
          </a:xfrm>
          <a:prstGeom prst="rect">
            <a:avLst/>
          </a:prstGeom>
          <a:solidFill>
            <a:srgbClr val="835E54"/>
          </a:solidFill>
          <a:ln/>
        </p:spPr>
        <p:txBody>
          <a:bodyPr/>
          <a:lstStyle/>
          <a:p>
            <a:endParaRPr lang="en-US"/>
          </a:p>
        </p:txBody>
      </p:sp>
      <p:sp>
        <p:nvSpPr>
          <p:cNvPr id="22" name="Text 20">
            <a:extLst>
              <a:ext uri="{FF2B5EF4-FFF2-40B4-BE49-F238E27FC236}">
                <a16:creationId xmlns:a16="http://schemas.microsoft.com/office/drawing/2014/main" id="{5159335A-33DF-AD90-7A8C-1EA5D0FE9092}"/>
              </a:ext>
            </a:extLst>
          </p:cNvPr>
          <p:cNvSpPr/>
          <p:nvPr/>
        </p:nvSpPr>
        <p:spPr>
          <a:xfrm>
            <a:off x="6190457" y="49498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Kết Quả Kiểm Thử</a:t>
            </a:r>
            <a:endParaRPr lang="en-US" sz="1833" dirty="0"/>
          </a:p>
        </p:txBody>
      </p:sp>
      <p:sp>
        <p:nvSpPr>
          <p:cNvPr id="23" name="Text 21">
            <a:extLst>
              <a:ext uri="{FF2B5EF4-FFF2-40B4-BE49-F238E27FC236}">
                <a16:creationId xmlns:a16="http://schemas.microsoft.com/office/drawing/2014/main" id="{11CF7DFE-7BF5-5B40-F516-E86967665897}"/>
              </a:ext>
            </a:extLst>
          </p:cNvPr>
          <p:cNvSpPr/>
          <p:nvPr/>
        </p:nvSpPr>
        <p:spPr>
          <a:xfrm>
            <a:off x="6190457" y="5358507"/>
            <a:ext cx="5339953"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Đánh giá hiệu suất và độ ổn định của hệ thống.</a:t>
            </a:r>
            <a:endParaRPr lang="en-US" sz="1458" dirty="0"/>
          </a:p>
        </p:txBody>
      </p:sp>
      <p:sp>
        <p:nvSpPr>
          <p:cNvPr id="24" name="Rectangle 23">
            <a:extLst>
              <a:ext uri="{FF2B5EF4-FFF2-40B4-BE49-F238E27FC236}">
                <a16:creationId xmlns:a16="http://schemas.microsoft.com/office/drawing/2014/main" id="{50069D52-50BB-ECA5-55AF-560C37E1EDE1}"/>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16476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79363"/>
            <a:ext cx="4304507" cy="472480"/>
          </a:xfrm>
          <a:prstGeom prst="rect">
            <a:avLst/>
          </a:prstGeom>
          <a:noFill/>
          <a:ln/>
        </p:spPr>
        <p:txBody>
          <a:bodyPr wrap="none" lIns="0" tIns="0" rIns="0" bIns="0" rtlCol="0" anchor="t"/>
          <a:lstStyle/>
          <a:p>
            <a:pPr>
              <a:lnSpc>
                <a:spcPts val="3708"/>
              </a:lnSpc>
            </a:pPr>
            <a:r>
              <a:rPr lang="en-US" sz="2958" b="1" dirty="0" err="1">
                <a:solidFill>
                  <a:srgbClr val="443728"/>
                </a:solidFill>
                <a:latin typeface="Crimson Pro Bold" pitchFamily="34" charset="0"/>
                <a:ea typeface="Crimson Pro Bold" pitchFamily="34" charset="-122"/>
                <a:cs typeface="Crimson Pro Bold" pitchFamily="34" charset="-120"/>
              </a:rPr>
              <a:t>Môi</a:t>
            </a:r>
            <a:r>
              <a:rPr lang="en-US" sz="2958" b="1" dirty="0">
                <a:solidFill>
                  <a:srgbClr val="443728"/>
                </a:solidFill>
                <a:latin typeface="Crimson Pro Bold" pitchFamily="34" charset="0"/>
                <a:ea typeface="Crimson Pro Bold" pitchFamily="34" charset="-122"/>
                <a:cs typeface="Crimson Pro Bold" pitchFamily="34" charset="-120"/>
              </a:rPr>
              <a:t> Trường Phát Triển</a:t>
            </a:r>
            <a:endParaRPr lang="en-US" sz="2958" dirty="0"/>
          </a:p>
        </p:txBody>
      </p:sp>
      <p:sp>
        <p:nvSpPr>
          <p:cNvPr id="3" name="Text 1"/>
          <p:cNvSpPr/>
          <p:nvPr/>
        </p:nvSpPr>
        <p:spPr>
          <a:xfrm>
            <a:off x="661492" y="1629867"/>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được xây dựng trên nền tảng công nghệ hiện đại, đảm bảo tính ổn định, bảo mật và khả năng mở rộng.</a:t>
            </a:r>
            <a:endParaRPr lang="en-US" sz="1458"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92" y="2144911"/>
            <a:ext cx="567035" cy="567035"/>
          </a:xfrm>
          <a:prstGeom prst="rect">
            <a:avLst/>
          </a:prstGeom>
        </p:spPr>
      </p:pic>
      <p:sp>
        <p:nvSpPr>
          <p:cNvPr id="5" name="Text 2"/>
          <p:cNvSpPr/>
          <p:nvPr/>
        </p:nvSpPr>
        <p:spPr>
          <a:xfrm>
            <a:off x="1464767" y="2304356"/>
            <a:ext cx="2675037"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Database: SQL Server 2022</a:t>
            </a:r>
            <a:endParaRPr lang="en-US" sz="1833" dirty="0"/>
          </a:p>
        </p:txBody>
      </p:sp>
      <p:sp>
        <p:nvSpPr>
          <p:cNvPr id="6" name="Text 3"/>
          <p:cNvSpPr/>
          <p:nvPr/>
        </p:nvSpPr>
        <p:spPr>
          <a:xfrm>
            <a:off x="1464767" y="2713037"/>
            <a:ext cx="4513064"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Lựa chọn hàng đầu cho các hệ thống yêu cầu độ ổn định cao, bảo mật chặt chẽ và khả năng xử lý các truy vấn phức tạp một cách hiệu quả.</a:t>
            </a:r>
            <a:endParaRPr lang="en-US" sz="1458"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4070" y="2144911"/>
            <a:ext cx="567035" cy="567035"/>
          </a:xfrm>
          <a:prstGeom prst="rect">
            <a:avLst/>
          </a:prstGeom>
        </p:spPr>
      </p:pic>
      <p:sp>
        <p:nvSpPr>
          <p:cNvPr id="8" name="Text 4"/>
          <p:cNvSpPr/>
          <p:nvPr/>
        </p:nvSpPr>
        <p:spPr>
          <a:xfrm>
            <a:off x="7017345" y="2304356"/>
            <a:ext cx="3154263"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Backend: Python 3.10+, FastAPI</a:t>
            </a:r>
            <a:endParaRPr lang="en-US" sz="1833" dirty="0"/>
          </a:p>
        </p:txBody>
      </p:sp>
      <p:sp>
        <p:nvSpPr>
          <p:cNvPr id="9" name="Text 5"/>
          <p:cNvSpPr/>
          <p:nvPr/>
        </p:nvSpPr>
        <p:spPr>
          <a:xfrm>
            <a:off x="7017345" y="2713038"/>
            <a:ext cx="4513163" cy="1209675"/>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Sử dụng framework FastAPI mạnh mẽ cùng SQLAlchemy cho ORM, JWT để xác thực và bcrypt cho mã hóa mật khẩu, tạo nên một backend nhanh và an toàn.</a:t>
            </a:r>
            <a:endParaRPr lang="en-US" sz="1458"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492" y="4300736"/>
            <a:ext cx="567035" cy="567035"/>
          </a:xfrm>
          <a:prstGeom prst="rect">
            <a:avLst/>
          </a:prstGeom>
        </p:spPr>
      </p:pic>
      <p:sp>
        <p:nvSpPr>
          <p:cNvPr id="11" name="Text 6"/>
          <p:cNvSpPr/>
          <p:nvPr/>
        </p:nvSpPr>
        <p:spPr>
          <a:xfrm>
            <a:off x="1464767" y="4460181"/>
            <a:ext cx="3685382"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Frontend: HTML/CSS/JS, Bootstrap 5</a:t>
            </a:r>
            <a:endParaRPr lang="en-US" sz="1833" dirty="0"/>
          </a:p>
        </p:txBody>
      </p:sp>
      <p:sp>
        <p:nvSpPr>
          <p:cNvPr id="12" name="Text 7"/>
          <p:cNvSpPr/>
          <p:nvPr/>
        </p:nvSpPr>
        <p:spPr>
          <a:xfrm>
            <a:off x="1464767" y="4868863"/>
            <a:ext cx="4513064" cy="1209675"/>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Giao diện người dùng được phát triển bằng các công nghệ web tiêu chuẩn, kết hợp Bootstrap 5 để đảm bảo tính responsive và thân thiện trên mọi thiết bị.</a:t>
            </a:r>
            <a:endParaRPr lang="en-US" sz="1458"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070" y="4300736"/>
            <a:ext cx="567035" cy="567035"/>
          </a:xfrm>
          <a:prstGeom prst="rect">
            <a:avLst/>
          </a:prstGeom>
        </p:spPr>
      </p:pic>
      <p:sp>
        <p:nvSpPr>
          <p:cNvPr id="14" name="Text 8"/>
          <p:cNvSpPr/>
          <p:nvPr/>
        </p:nvSpPr>
        <p:spPr>
          <a:xfrm>
            <a:off x="7017345" y="4460181"/>
            <a:ext cx="3839865"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Công Cụ: VS Code, Git, Postman, SSMS</a:t>
            </a:r>
            <a:endParaRPr lang="en-US" sz="1833" dirty="0"/>
          </a:p>
        </p:txBody>
      </p:sp>
      <p:sp>
        <p:nvSpPr>
          <p:cNvPr id="15" name="Text 9"/>
          <p:cNvSpPr/>
          <p:nvPr/>
        </p:nvSpPr>
        <p:spPr>
          <a:xfrm>
            <a:off x="7017345" y="4868862"/>
            <a:ext cx="4513163"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Bộ công cụ phát triển toàn diện giúp tối ưu hóa quy trình làm việc, từ viết mã (VS Code) đến quản lý phiên bản (Git) và kiểm thử API (Postman).</a:t>
            </a:r>
            <a:endParaRPr lang="en-US" sz="1458" dirty="0"/>
          </a:p>
        </p:txBody>
      </p:sp>
      <p:sp>
        <p:nvSpPr>
          <p:cNvPr id="16" name="Rectangle 15">
            <a:extLst>
              <a:ext uri="{FF2B5EF4-FFF2-40B4-BE49-F238E27FC236}">
                <a16:creationId xmlns:a16="http://schemas.microsoft.com/office/drawing/2014/main" id="{6C0C1FA0-C4F0-DDAC-40B1-01C89EE335AC}"/>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089" y="410171"/>
            <a:ext cx="2983607" cy="372864"/>
          </a:xfrm>
          <a:prstGeom prst="rect">
            <a:avLst/>
          </a:prstGeom>
          <a:noFill/>
          <a:ln/>
        </p:spPr>
        <p:txBody>
          <a:bodyPr wrap="none" lIns="0" tIns="0" rIns="0" bIns="0" rtlCol="0" anchor="t"/>
          <a:lstStyle/>
          <a:p>
            <a:pPr>
              <a:lnSpc>
                <a:spcPts val="2917"/>
              </a:lnSpc>
            </a:pPr>
            <a:r>
              <a:rPr lang="en-US" sz="2333" b="1" dirty="0" err="1">
                <a:solidFill>
                  <a:srgbClr val="443728"/>
                </a:solidFill>
                <a:latin typeface="Crimson Pro Bold" pitchFamily="34" charset="0"/>
                <a:ea typeface="Crimson Pro Bold" pitchFamily="34" charset="-122"/>
                <a:cs typeface="Crimson Pro Bold" pitchFamily="34" charset="-120"/>
              </a:rPr>
              <a:t>Cấu</a:t>
            </a:r>
            <a:r>
              <a:rPr lang="en-US" sz="2333" b="1" dirty="0">
                <a:solidFill>
                  <a:srgbClr val="443728"/>
                </a:solidFill>
                <a:latin typeface="Crimson Pro Bold" pitchFamily="34" charset="0"/>
                <a:ea typeface="Crimson Pro Bold" pitchFamily="34" charset="-122"/>
                <a:cs typeface="Crimson Pro Bold" pitchFamily="34" charset="-120"/>
              </a:rPr>
              <a:t> Trúc Dự Án</a:t>
            </a:r>
            <a:endParaRPr lang="en-US" sz="2333" dirty="0"/>
          </a:p>
        </p:txBody>
      </p:sp>
      <p:sp>
        <p:nvSpPr>
          <p:cNvPr id="3" name="Text 1"/>
          <p:cNvSpPr/>
          <p:nvPr/>
        </p:nvSpPr>
        <p:spPr>
          <a:xfrm>
            <a:off x="522089" y="1081385"/>
            <a:ext cx="11147822" cy="238720"/>
          </a:xfrm>
          <a:prstGeom prst="rect">
            <a:avLst/>
          </a:prstGeom>
          <a:noFill/>
          <a:ln/>
        </p:spPr>
        <p:txBody>
          <a:bodyPr wrap="none" lIns="0" tIns="0" rIns="0" bIns="0" rtlCol="0" anchor="t"/>
          <a:lstStyle/>
          <a:p>
            <a:pPr>
              <a:lnSpc>
                <a:spcPts val="1875"/>
              </a:lnSpc>
            </a:pPr>
            <a:r>
              <a:rPr lang="en-US" sz="1600" dirty="0">
                <a:solidFill>
                  <a:srgbClr val="443728"/>
                </a:solidFill>
                <a:latin typeface="Open Sans" pitchFamily="34" charset="0"/>
                <a:ea typeface="Open Sans" pitchFamily="34" charset="-122"/>
                <a:cs typeface="Open Sans" pitchFamily="34" charset="-120"/>
              </a:rPr>
              <a:t>Dự án được thiết kế với kiến trúc phân tách rõ ràng giữa Frontend và Backend, cùng với cơ chế phân quyền linh hoạt.</a:t>
            </a:r>
            <a:endParaRPr lang="en-US" sz="1600" dirty="0"/>
          </a:p>
        </p:txBody>
      </p:sp>
      <p:pic>
        <p:nvPicPr>
          <p:cNvPr id="4" name="Image 0" descr="preencoded.png"/>
          <p:cNvPicPr>
            <a:picLocks noChangeAspect="1"/>
          </p:cNvPicPr>
          <p:nvPr/>
        </p:nvPicPr>
        <p:blipFill>
          <a:blip r:embed="rId3"/>
          <a:stretch>
            <a:fillRect/>
          </a:stretch>
        </p:blipFill>
        <p:spPr>
          <a:xfrm>
            <a:off x="522089" y="1655664"/>
            <a:ext cx="5391943" cy="5391944"/>
          </a:xfrm>
          <a:prstGeom prst="rect">
            <a:avLst/>
          </a:prstGeom>
        </p:spPr>
      </p:pic>
      <p:sp>
        <p:nvSpPr>
          <p:cNvPr id="5" name="Text 2"/>
          <p:cNvSpPr/>
          <p:nvPr/>
        </p:nvSpPr>
        <p:spPr>
          <a:xfrm>
            <a:off x="6284318" y="1637010"/>
            <a:ext cx="2815133" cy="279598"/>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Tách Biệt Frontend – Backend</a:t>
            </a:r>
            <a:endParaRPr lang="en-US" sz="1750" dirty="0"/>
          </a:p>
        </p:txBody>
      </p:sp>
      <p:sp>
        <p:nvSpPr>
          <p:cNvPr id="6" name="Text 3"/>
          <p:cNvSpPr/>
          <p:nvPr/>
        </p:nvSpPr>
        <p:spPr>
          <a:xfrm>
            <a:off x="6284318" y="2065735"/>
            <a:ext cx="5391943" cy="1144884"/>
          </a:xfrm>
          <a:prstGeom prst="rect">
            <a:avLst/>
          </a:prstGeom>
          <a:noFill/>
          <a:ln/>
        </p:spPr>
        <p:txBody>
          <a:bodyPr wrap="square" lIns="0" tIns="0" rIns="0" bIns="0" rtlCol="0" anchor="t"/>
          <a:lstStyle/>
          <a:p>
            <a:pPr>
              <a:lnSpc>
                <a:spcPts val="1875"/>
              </a:lnSpc>
            </a:pPr>
            <a:r>
              <a:rPr lang="en-US" sz="1600" dirty="0">
                <a:solidFill>
                  <a:srgbClr val="443728"/>
                </a:solidFill>
                <a:latin typeface="Open Sans" pitchFamily="34" charset="0"/>
                <a:ea typeface="Open Sans" pitchFamily="34" charset="-122"/>
                <a:cs typeface="Open Sans" pitchFamily="34" charset="-120"/>
              </a:rPr>
              <a:t>Kiến trúc này cho phép phát triển độc lập, nâng cao hiệu suất và khả năng mở rộng của hệ thống. Frontend chịu trách nhiệm về giao diện, trong khi Backend xử lý logic nghiệp vụ và quản lý dữ liệu.</a:t>
            </a:r>
            <a:endParaRPr lang="en-US" sz="1600" dirty="0"/>
          </a:p>
        </p:txBody>
      </p:sp>
      <p:sp>
        <p:nvSpPr>
          <p:cNvPr id="7" name="Text 4"/>
          <p:cNvSpPr/>
          <p:nvPr/>
        </p:nvSpPr>
        <p:spPr>
          <a:xfrm>
            <a:off x="6277970" y="3534729"/>
            <a:ext cx="2237681" cy="279598"/>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Phân Quyền Linh Hoạt</a:t>
            </a:r>
            <a:endParaRPr lang="en-US" sz="1750" dirty="0"/>
          </a:p>
        </p:txBody>
      </p:sp>
      <p:sp>
        <p:nvSpPr>
          <p:cNvPr id="8" name="Text 5"/>
          <p:cNvSpPr/>
          <p:nvPr/>
        </p:nvSpPr>
        <p:spPr>
          <a:xfrm>
            <a:off x="6284318" y="4040465"/>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835E54"/>
                </a:solidFill>
                <a:latin typeface="Open Sans" pitchFamily="34" charset="0"/>
                <a:ea typeface="Open Sans" pitchFamily="34" charset="-122"/>
                <a:cs typeface="Open Sans" pitchFamily="34" charset="-120"/>
              </a:rPr>
              <a:t>Admin:</a:t>
            </a:r>
            <a:r>
              <a:rPr lang="en-US" sz="1600" dirty="0">
                <a:solidFill>
                  <a:srgbClr val="443728"/>
                </a:solidFill>
                <a:latin typeface="Open Sans" pitchFamily="34" charset="0"/>
                <a:ea typeface="Open Sans" pitchFamily="34" charset="-122"/>
                <a:cs typeface="Open Sans" pitchFamily="34" charset="-120"/>
              </a:rPr>
              <a:t> Toàn quyền quản lý hệ thống.</a:t>
            </a:r>
            <a:endParaRPr lang="en-US" sz="1600" dirty="0"/>
          </a:p>
        </p:txBody>
      </p:sp>
      <p:sp>
        <p:nvSpPr>
          <p:cNvPr id="9" name="Text 6"/>
          <p:cNvSpPr/>
          <p:nvPr/>
        </p:nvSpPr>
        <p:spPr>
          <a:xfrm>
            <a:off x="6284318" y="4331375"/>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C9907C"/>
                </a:solidFill>
                <a:latin typeface="Open Sans" pitchFamily="34" charset="0"/>
                <a:ea typeface="Open Sans" pitchFamily="34" charset="-122"/>
                <a:cs typeface="Open Sans" pitchFamily="34" charset="-120"/>
              </a:rPr>
              <a:t>Tổ Chức:</a:t>
            </a:r>
            <a:r>
              <a:rPr lang="en-US" sz="1600" dirty="0">
                <a:solidFill>
                  <a:srgbClr val="443728"/>
                </a:solidFill>
                <a:latin typeface="Open Sans" pitchFamily="34" charset="0"/>
                <a:ea typeface="Open Sans" pitchFamily="34" charset="-122"/>
                <a:cs typeface="Open Sans" pitchFamily="34" charset="-120"/>
              </a:rPr>
              <a:t> Quản lý hoạt động và tình nguyện viên của mình.</a:t>
            </a:r>
            <a:endParaRPr lang="en-US" sz="1600" dirty="0"/>
          </a:p>
        </p:txBody>
      </p:sp>
      <p:sp>
        <p:nvSpPr>
          <p:cNvPr id="10" name="Text 7"/>
          <p:cNvSpPr/>
          <p:nvPr/>
        </p:nvSpPr>
        <p:spPr>
          <a:xfrm>
            <a:off x="6284318" y="4671883"/>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B3BDB5"/>
                </a:solidFill>
                <a:latin typeface="Open Sans" pitchFamily="34" charset="0"/>
                <a:ea typeface="Open Sans" pitchFamily="34" charset="-122"/>
                <a:cs typeface="Open Sans" pitchFamily="34" charset="-120"/>
              </a:rPr>
              <a:t>Tình Nguyện Viên:</a:t>
            </a:r>
            <a:r>
              <a:rPr lang="en-US" sz="1600" dirty="0">
                <a:solidFill>
                  <a:srgbClr val="443728"/>
                </a:solidFill>
                <a:latin typeface="Open Sans" pitchFamily="34" charset="0"/>
                <a:ea typeface="Open Sans" pitchFamily="34" charset="-122"/>
                <a:cs typeface="Open Sans" pitchFamily="34" charset="-120"/>
              </a:rPr>
              <a:t> Tham gia hoạt động, </a:t>
            </a:r>
            <a:r>
              <a:rPr lang="en-US" sz="1600" dirty="0" err="1">
                <a:solidFill>
                  <a:srgbClr val="443728"/>
                </a:solidFill>
                <a:latin typeface="Open Sans" pitchFamily="34" charset="0"/>
                <a:ea typeface="Open Sans" pitchFamily="34" charset="-122"/>
                <a:cs typeface="Open Sans" pitchFamily="34" charset="-120"/>
              </a:rPr>
              <a:t>hồ</a:t>
            </a:r>
            <a:r>
              <a:rPr lang="en-US" sz="1600" dirty="0">
                <a:solidFill>
                  <a:srgbClr val="443728"/>
                </a:solidFill>
                <a:latin typeface="Open Sans" pitchFamily="34" charset="0"/>
                <a:ea typeface="Open Sans" pitchFamily="34" charset="-122"/>
                <a:cs typeface="Open Sans" pitchFamily="34" charset="-120"/>
              </a:rPr>
              <a:t> sơ cá nhân.</a:t>
            </a:r>
            <a:endParaRPr lang="en-US" sz="1600" dirty="0"/>
          </a:p>
        </p:txBody>
      </p:sp>
      <p:sp>
        <p:nvSpPr>
          <p:cNvPr id="11" name="Text 8"/>
          <p:cNvSpPr/>
          <p:nvPr/>
        </p:nvSpPr>
        <p:spPr>
          <a:xfrm>
            <a:off x="6284318" y="4974032"/>
            <a:ext cx="5391943" cy="238720"/>
          </a:xfrm>
          <a:prstGeom prst="rect">
            <a:avLst/>
          </a:prstGeom>
          <a:noFill/>
          <a:ln/>
        </p:spPr>
        <p:txBody>
          <a:bodyPr wrap="none" lIns="0" tIns="0" rIns="0" bIns="0" rtlCol="0" anchor="t"/>
          <a:lstStyle/>
          <a:p>
            <a:pPr marL="285739" indent="-285739">
              <a:lnSpc>
                <a:spcPts val="1875"/>
              </a:lnSpc>
              <a:buSzPct val="100000"/>
              <a:buChar char="•"/>
            </a:pPr>
            <a:r>
              <a:rPr lang="en-US" sz="1600" b="1" dirty="0">
                <a:solidFill>
                  <a:srgbClr val="443728"/>
                </a:solidFill>
                <a:latin typeface="Open Sans" pitchFamily="34" charset="0"/>
                <a:ea typeface="Open Sans" pitchFamily="34" charset="-122"/>
                <a:cs typeface="Open Sans" pitchFamily="34" charset="-120"/>
              </a:rPr>
              <a:t>Khách:</a:t>
            </a:r>
            <a:r>
              <a:rPr lang="en-US" sz="1600" dirty="0">
                <a:solidFill>
                  <a:srgbClr val="443728"/>
                </a:solidFill>
                <a:latin typeface="Open Sans" pitchFamily="34" charset="0"/>
                <a:ea typeface="Open Sans" pitchFamily="34" charset="-122"/>
                <a:cs typeface="Open Sans" pitchFamily="34" charset="-120"/>
              </a:rPr>
              <a:t> Chỉ xem thông tin công khai.</a:t>
            </a:r>
            <a:endParaRPr lang="en-US" sz="1600" dirty="0"/>
          </a:p>
        </p:txBody>
      </p:sp>
      <p:sp>
        <p:nvSpPr>
          <p:cNvPr id="12" name="Rectangle 11">
            <a:extLst>
              <a:ext uri="{FF2B5EF4-FFF2-40B4-BE49-F238E27FC236}">
                <a16:creationId xmlns:a16="http://schemas.microsoft.com/office/drawing/2014/main" id="{FCC51960-91B0-44FC-E4CF-F15A89F114E5}"/>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98587"/>
            <a:ext cx="4009232" cy="472480"/>
          </a:xfrm>
          <a:prstGeom prst="rect">
            <a:avLst/>
          </a:prstGeom>
          <a:noFill/>
          <a:ln/>
        </p:spPr>
        <p:txBody>
          <a:bodyPr wrap="none" lIns="0" tIns="0" rIns="0" bIns="0" rtlCol="0" anchor="t"/>
          <a:lstStyle/>
          <a:p>
            <a:pPr>
              <a:lnSpc>
                <a:spcPts val="3708"/>
              </a:lnSpc>
            </a:pPr>
            <a:r>
              <a:rPr lang="en-US" sz="2958" b="1" dirty="0" err="1">
                <a:solidFill>
                  <a:srgbClr val="443728"/>
                </a:solidFill>
                <a:latin typeface="Crimson Pro Bold" pitchFamily="34" charset="0"/>
                <a:ea typeface="Crimson Pro Bold" pitchFamily="34" charset="-122"/>
                <a:cs typeface="Crimson Pro Bold" pitchFamily="34" charset="-120"/>
              </a:rPr>
              <a:t>Luồng</a:t>
            </a:r>
            <a:r>
              <a:rPr lang="en-US" sz="2958" b="1" dirty="0">
                <a:solidFill>
                  <a:srgbClr val="443728"/>
                </a:solidFill>
                <a:latin typeface="Crimson Pro Bold" pitchFamily="34" charset="0"/>
                <a:ea typeface="Crimson Pro Bold" pitchFamily="34" charset="-122"/>
                <a:cs typeface="Crimson Pro Bold" pitchFamily="34" charset="-120"/>
              </a:rPr>
              <a:t> Xử Lý Chính</a:t>
            </a:r>
            <a:endParaRPr lang="en-US" sz="2958" dirty="0"/>
          </a:p>
        </p:txBody>
      </p:sp>
      <p:sp>
        <p:nvSpPr>
          <p:cNvPr id="3" name="Text 1"/>
          <p:cNvSpPr/>
          <p:nvPr/>
        </p:nvSpPr>
        <p:spPr>
          <a:xfrm>
            <a:off x="661492" y="1449091"/>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hỗ trợ nhiều luồng xử lý quan trọng, đảm bảo sự tương tác hiệu quả giữa các vai trò người dùng.</a:t>
            </a:r>
            <a:endParaRPr lang="en-US" sz="1458" dirty="0"/>
          </a:p>
        </p:txBody>
      </p:sp>
      <p:pic>
        <p:nvPicPr>
          <p:cNvPr id="4" name="Image 0" descr="preencoded.png"/>
          <p:cNvPicPr>
            <a:picLocks noChangeAspect="1"/>
          </p:cNvPicPr>
          <p:nvPr/>
        </p:nvPicPr>
        <p:blipFill>
          <a:blip r:embed="rId3"/>
          <a:stretch>
            <a:fillRect/>
          </a:stretch>
        </p:blipFill>
        <p:spPr>
          <a:xfrm>
            <a:off x="661492" y="1964134"/>
            <a:ext cx="5434508" cy="756047"/>
          </a:xfrm>
          <a:prstGeom prst="rect">
            <a:avLst/>
          </a:prstGeom>
        </p:spPr>
      </p:pic>
      <p:sp>
        <p:nvSpPr>
          <p:cNvPr id="5" name="Text 2"/>
          <p:cNvSpPr/>
          <p:nvPr/>
        </p:nvSpPr>
        <p:spPr>
          <a:xfrm>
            <a:off x="850504" y="290919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Duyệt Tổ Chức</a:t>
            </a:r>
            <a:endParaRPr lang="en-US" sz="1833" dirty="0"/>
          </a:p>
        </p:txBody>
      </p:sp>
      <p:sp>
        <p:nvSpPr>
          <p:cNvPr id="6" name="Text 3"/>
          <p:cNvSpPr/>
          <p:nvPr/>
        </p:nvSpPr>
        <p:spPr>
          <a:xfrm>
            <a:off x="850503" y="331787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Tổ chức đăng ký tài khoản → Admin phê duyệt → Thông báo tự động gửi đến tổ chức.</a:t>
            </a:r>
            <a:endParaRPr lang="en-US" sz="1458" dirty="0"/>
          </a:p>
        </p:txBody>
      </p:sp>
      <p:pic>
        <p:nvPicPr>
          <p:cNvPr id="7" name="Image 1" descr="preencoded.png"/>
          <p:cNvPicPr>
            <a:picLocks noChangeAspect="1"/>
          </p:cNvPicPr>
          <p:nvPr/>
        </p:nvPicPr>
        <p:blipFill>
          <a:blip r:embed="rId4"/>
          <a:stretch>
            <a:fillRect/>
          </a:stretch>
        </p:blipFill>
        <p:spPr>
          <a:xfrm>
            <a:off x="6096000" y="1964134"/>
            <a:ext cx="5434508" cy="756047"/>
          </a:xfrm>
          <a:prstGeom prst="rect">
            <a:avLst/>
          </a:prstGeom>
        </p:spPr>
      </p:pic>
      <p:sp>
        <p:nvSpPr>
          <p:cNvPr id="8" name="Text 4"/>
          <p:cNvSpPr/>
          <p:nvPr/>
        </p:nvSpPr>
        <p:spPr>
          <a:xfrm>
            <a:off x="6285012" y="290919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Đăng Ký Hoạt Động</a:t>
            </a:r>
            <a:endParaRPr lang="en-US" sz="1833" dirty="0"/>
          </a:p>
        </p:txBody>
      </p:sp>
      <p:sp>
        <p:nvSpPr>
          <p:cNvPr id="9" name="Text 5"/>
          <p:cNvSpPr/>
          <p:nvPr/>
        </p:nvSpPr>
        <p:spPr>
          <a:xfrm>
            <a:off x="6285012" y="331787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Tình nguyện viên đăng ký → Tổ chức xét duyệt → Hệ thống tự động cộng giờ và cấp huy hiệu.</a:t>
            </a:r>
            <a:endParaRPr lang="en-US" sz="1458" dirty="0"/>
          </a:p>
        </p:txBody>
      </p:sp>
      <p:pic>
        <p:nvPicPr>
          <p:cNvPr id="10" name="Image 2" descr="preencoded.png"/>
          <p:cNvPicPr>
            <a:picLocks noChangeAspect="1"/>
          </p:cNvPicPr>
          <p:nvPr/>
        </p:nvPicPr>
        <p:blipFill>
          <a:blip r:embed="rId5"/>
          <a:stretch>
            <a:fillRect/>
          </a:stretch>
        </p:blipFill>
        <p:spPr>
          <a:xfrm>
            <a:off x="661492" y="4111724"/>
            <a:ext cx="5434508" cy="756047"/>
          </a:xfrm>
          <a:prstGeom prst="rect">
            <a:avLst/>
          </a:prstGeom>
        </p:spPr>
      </p:pic>
      <p:sp>
        <p:nvSpPr>
          <p:cNvPr id="11" name="Text 6"/>
          <p:cNvSpPr/>
          <p:nvPr/>
        </p:nvSpPr>
        <p:spPr>
          <a:xfrm>
            <a:off x="850504" y="50567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Tổ Chức Tạo Hoạt Động</a:t>
            </a:r>
            <a:endParaRPr lang="en-US" sz="1833" dirty="0"/>
          </a:p>
        </p:txBody>
      </p:sp>
      <p:sp>
        <p:nvSpPr>
          <p:cNvPr id="12" name="Text 7"/>
          <p:cNvSpPr/>
          <p:nvPr/>
        </p:nvSpPr>
        <p:spPr>
          <a:xfrm>
            <a:off x="850503" y="546546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Tổ chức gửi bài đăng hoạt động → Admin duyệt nội dung → Hoạt động được công khai trên hệ thống.</a:t>
            </a:r>
            <a:endParaRPr lang="en-US" sz="1458" dirty="0"/>
          </a:p>
        </p:txBody>
      </p:sp>
      <p:pic>
        <p:nvPicPr>
          <p:cNvPr id="13" name="Image 3" descr="preencoded.png"/>
          <p:cNvPicPr>
            <a:picLocks noChangeAspect="1"/>
          </p:cNvPicPr>
          <p:nvPr/>
        </p:nvPicPr>
        <p:blipFill>
          <a:blip r:embed="rId6"/>
          <a:stretch>
            <a:fillRect/>
          </a:stretch>
        </p:blipFill>
        <p:spPr>
          <a:xfrm>
            <a:off x="6096000" y="4111724"/>
            <a:ext cx="5434508" cy="756047"/>
          </a:xfrm>
          <a:prstGeom prst="rect">
            <a:avLst/>
          </a:prstGeom>
        </p:spPr>
      </p:pic>
      <p:sp>
        <p:nvSpPr>
          <p:cNvPr id="14" name="Text 8"/>
          <p:cNvSpPr/>
          <p:nvPr/>
        </p:nvSpPr>
        <p:spPr>
          <a:xfrm>
            <a:off x="6285012" y="505678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Tạo Tài Khoản TNV</a:t>
            </a:r>
            <a:endParaRPr lang="en-US" sz="1833" dirty="0"/>
          </a:p>
        </p:txBody>
      </p:sp>
      <p:sp>
        <p:nvSpPr>
          <p:cNvPr id="15" name="Text 9"/>
          <p:cNvSpPr/>
          <p:nvPr/>
        </p:nvSpPr>
        <p:spPr>
          <a:xfrm>
            <a:off x="6285012" y="5465465"/>
            <a:ext cx="5056485"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Tình nguyện viên đăng ký → Tự kích hoạt tài khoản qua email → Có thể sử dụng hệ thống ngay lập tức.</a:t>
            </a:r>
            <a:endParaRPr lang="en-US" sz="1458" dirty="0"/>
          </a:p>
        </p:txBody>
      </p:sp>
      <p:sp>
        <p:nvSpPr>
          <p:cNvPr id="16" name="Rectangle 15">
            <a:extLst>
              <a:ext uri="{FF2B5EF4-FFF2-40B4-BE49-F238E27FC236}">
                <a16:creationId xmlns:a16="http://schemas.microsoft.com/office/drawing/2014/main" id="{6CF64C62-2C39-1D7D-A97E-EB3F066FAA6B}"/>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722636"/>
            <a:ext cx="4560987"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Thực trạng hệ thống hiện tại</a:t>
            </a:r>
            <a:endParaRPr lang="en-US" sz="2958" dirty="0"/>
          </a:p>
        </p:txBody>
      </p:sp>
      <p:sp>
        <p:nvSpPr>
          <p:cNvPr id="3" name="Shape 1"/>
          <p:cNvSpPr/>
          <p:nvPr/>
        </p:nvSpPr>
        <p:spPr>
          <a:xfrm>
            <a:off x="661492" y="2573139"/>
            <a:ext cx="3496965" cy="1744762"/>
          </a:xfrm>
          <a:prstGeom prst="roundRect">
            <a:avLst>
              <a:gd name="adj" fmla="val 4550"/>
            </a:avLst>
          </a:prstGeom>
          <a:solidFill>
            <a:srgbClr val="FFFCFA"/>
          </a:solidFill>
          <a:ln w="30480">
            <a:solidFill>
              <a:srgbClr val="D1C8C6"/>
            </a:solidFill>
            <a:prstDash val="solid"/>
          </a:ln>
        </p:spPr>
        <p:txBody>
          <a:bodyPr/>
          <a:lstStyle/>
          <a:p>
            <a:endParaRPr lang="en-US"/>
          </a:p>
        </p:txBody>
      </p:sp>
      <p:sp>
        <p:nvSpPr>
          <p:cNvPr id="4" name="Text 2"/>
          <p:cNvSpPr/>
          <p:nvPr/>
        </p:nvSpPr>
        <p:spPr>
          <a:xfrm>
            <a:off x="875904" y="278755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Quản lý thủ công</a:t>
            </a:r>
            <a:endParaRPr lang="en-US" sz="1833" dirty="0"/>
          </a:p>
        </p:txBody>
      </p:sp>
      <p:sp>
        <p:nvSpPr>
          <p:cNvPr id="5" name="Text 3"/>
          <p:cNvSpPr/>
          <p:nvPr/>
        </p:nvSpPr>
        <p:spPr>
          <a:xfrm>
            <a:off x="875903" y="3196232"/>
            <a:ext cx="3068142"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Hoạt động tình nguyện chủ yếu quản lý thủ công qua Facebook, Zalo hoặc trực tiếp.</a:t>
            </a:r>
            <a:endParaRPr lang="en-US" sz="1458" dirty="0"/>
          </a:p>
        </p:txBody>
      </p:sp>
      <p:sp>
        <p:nvSpPr>
          <p:cNvPr id="6" name="Shape 4"/>
          <p:cNvSpPr/>
          <p:nvPr/>
        </p:nvSpPr>
        <p:spPr>
          <a:xfrm>
            <a:off x="4347468" y="2573139"/>
            <a:ext cx="3496965" cy="1744762"/>
          </a:xfrm>
          <a:prstGeom prst="roundRect">
            <a:avLst>
              <a:gd name="adj" fmla="val 4550"/>
            </a:avLst>
          </a:prstGeom>
          <a:solidFill>
            <a:srgbClr val="FFFCFA"/>
          </a:solidFill>
          <a:ln w="30480">
            <a:solidFill>
              <a:srgbClr val="D1C8C6"/>
            </a:solidFill>
            <a:prstDash val="solid"/>
          </a:ln>
        </p:spPr>
        <p:txBody>
          <a:bodyPr/>
          <a:lstStyle/>
          <a:p>
            <a:endParaRPr lang="en-US"/>
          </a:p>
        </p:txBody>
      </p:sp>
      <p:sp>
        <p:nvSpPr>
          <p:cNvPr id="7" name="Text 5"/>
          <p:cNvSpPr/>
          <p:nvPr/>
        </p:nvSpPr>
        <p:spPr>
          <a:xfrm>
            <a:off x="4561880" y="278755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Thông tin phân tán</a:t>
            </a:r>
            <a:endParaRPr lang="en-US" sz="1833" dirty="0"/>
          </a:p>
        </p:txBody>
      </p:sp>
      <p:sp>
        <p:nvSpPr>
          <p:cNvPr id="8" name="Text 6"/>
          <p:cNvSpPr/>
          <p:nvPr/>
        </p:nvSpPr>
        <p:spPr>
          <a:xfrm>
            <a:off x="4561880" y="3196232"/>
            <a:ext cx="3068142"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Thông tin phân tán, khó tìm kiếm; quy trình đăng ký mất thời gian và dễ sai sót.</a:t>
            </a:r>
            <a:endParaRPr lang="en-US" sz="1458" dirty="0"/>
          </a:p>
        </p:txBody>
      </p:sp>
      <p:sp>
        <p:nvSpPr>
          <p:cNvPr id="9" name="Shape 7"/>
          <p:cNvSpPr/>
          <p:nvPr/>
        </p:nvSpPr>
        <p:spPr>
          <a:xfrm>
            <a:off x="8033444" y="2573139"/>
            <a:ext cx="3496965" cy="1744762"/>
          </a:xfrm>
          <a:prstGeom prst="roundRect">
            <a:avLst>
              <a:gd name="adj" fmla="val 4550"/>
            </a:avLst>
          </a:prstGeom>
          <a:solidFill>
            <a:srgbClr val="FFFCFA"/>
          </a:solidFill>
          <a:ln w="30480">
            <a:solidFill>
              <a:srgbClr val="D1C8C6"/>
            </a:solidFill>
            <a:prstDash val="solid"/>
          </a:ln>
        </p:spPr>
        <p:txBody>
          <a:bodyPr/>
          <a:lstStyle/>
          <a:p>
            <a:endParaRPr lang="en-US"/>
          </a:p>
        </p:txBody>
      </p:sp>
      <p:sp>
        <p:nvSpPr>
          <p:cNvPr id="10" name="Text 8"/>
          <p:cNvSpPr/>
          <p:nvPr/>
        </p:nvSpPr>
        <p:spPr>
          <a:xfrm>
            <a:off x="8247856" y="278755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Thiếu minh bạch</a:t>
            </a:r>
            <a:endParaRPr lang="en-US" sz="1833" dirty="0"/>
          </a:p>
        </p:txBody>
      </p:sp>
      <p:sp>
        <p:nvSpPr>
          <p:cNvPr id="11" name="Text 9"/>
          <p:cNvSpPr/>
          <p:nvPr/>
        </p:nvSpPr>
        <p:spPr>
          <a:xfrm>
            <a:off x="8247856" y="3196232"/>
            <a:ext cx="3068142"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Điểm danh, xác nhận tham gia, thống kê đều thiếu minh bạch và khó theo dõi.</a:t>
            </a:r>
            <a:endParaRPr lang="en-US" sz="1458" dirty="0"/>
          </a:p>
        </p:txBody>
      </p:sp>
      <p:sp>
        <p:nvSpPr>
          <p:cNvPr id="12" name="Text 10"/>
          <p:cNvSpPr/>
          <p:nvPr/>
        </p:nvSpPr>
        <p:spPr>
          <a:xfrm>
            <a:off x="661492" y="4530527"/>
            <a:ext cx="10869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Tình nguyện viên không có nơi lưu trữ hồ sơ, thành tích hoặc chứng nhận. Tổ chức khó tuyển chọn, quản lý số lượng và đánh giá hiệu quả chương trình.</a:t>
            </a:r>
            <a:endParaRPr lang="en-US" sz="1458" dirty="0"/>
          </a:p>
        </p:txBody>
      </p:sp>
      <p:sp>
        <p:nvSpPr>
          <p:cNvPr id="13" name="Rectangle 12">
            <a:extLst>
              <a:ext uri="{FF2B5EF4-FFF2-40B4-BE49-F238E27FC236}">
                <a16:creationId xmlns:a16="http://schemas.microsoft.com/office/drawing/2014/main" id="{FAA57695-D620-6A42-8BA2-F82131E103F6}"/>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36898"/>
            <a:ext cx="3780433"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Cài Đặt Hệ Thống</a:t>
            </a:r>
            <a:endParaRPr lang="en-US" sz="2958" dirty="0"/>
          </a:p>
        </p:txBody>
      </p:sp>
      <p:sp>
        <p:nvSpPr>
          <p:cNvPr id="3" name="Text 1"/>
          <p:cNvSpPr/>
          <p:nvPr/>
        </p:nvSpPr>
        <p:spPr>
          <a:xfrm>
            <a:off x="661492" y="1587401"/>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Quy trình cài đặt đơn giản, giúp người dùng dễ dàng triển khai hệ thống trên môi trường của mình.</a:t>
            </a:r>
            <a:endParaRPr lang="en-US" sz="1458" dirty="0"/>
          </a:p>
        </p:txBody>
      </p:sp>
      <p:sp>
        <p:nvSpPr>
          <p:cNvPr id="4" name="Shape 2"/>
          <p:cNvSpPr/>
          <p:nvPr/>
        </p:nvSpPr>
        <p:spPr>
          <a:xfrm>
            <a:off x="661492" y="2385913"/>
            <a:ext cx="5339953" cy="1631355"/>
          </a:xfrm>
          <a:prstGeom prst="roundRect">
            <a:avLst>
              <a:gd name="adj" fmla="val 4866"/>
            </a:avLst>
          </a:prstGeom>
          <a:solidFill>
            <a:srgbClr val="FFFCFA"/>
          </a:solidFill>
          <a:ln w="30480">
            <a:solidFill>
              <a:srgbClr val="D1C8C6"/>
            </a:solidFill>
            <a:prstDash val="solid"/>
          </a:ln>
        </p:spPr>
        <p:txBody>
          <a:bodyPr/>
          <a:lstStyle/>
          <a:p>
            <a:endParaRPr lang="en-US"/>
          </a:p>
        </p:txBody>
      </p:sp>
      <p:sp>
        <p:nvSpPr>
          <p:cNvPr id="5" name="Shape 3"/>
          <p:cNvSpPr/>
          <p:nvPr/>
        </p:nvSpPr>
        <p:spPr>
          <a:xfrm>
            <a:off x="686892" y="2411313"/>
            <a:ext cx="5289153" cy="189012"/>
          </a:xfrm>
          <a:prstGeom prst="roundRect">
            <a:avLst>
              <a:gd name="adj" fmla="val 25877"/>
            </a:avLst>
          </a:prstGeom>
          <a:solidFill>
            <a:srgbClr val="EBE2E0"/>
          </a:solidFill>
          <a:ln/>
        </p:spPr>
        <p:txBody>
          <a:bodyPr/>
          <a:lstStyle/>
          <a:p>
            <a:endParaRPr lang="en-US"/>
          </a:p>
        </p:txBody>
      </p:sp>
      <p:sp>
        <p:nvSpPr>
          <p:cNvPr id="6" name="Text 4"/>
          <p:cNvSpPr/>
          <p:nvPr/>
        </p:nvSpPr>
        <p:spPr>
          <a:xfrm>
            <a:off x="875904" y="278933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Khởi Tạo Database</a:t>
            </a:r>
            <a:endParaRPr lang="en-US" sz="1833" dirty="0"/>
          </a:p>
        </p:txBody>
      </p:sp>
      <p:sp>
        <p:nvSpPr>
          <p:cNvPr id="7" name="Text 5"/>
          <p:cNvSpPr/>
          <p:nvPr/>
        </p:nvSpPr>
        <p:spPr>
          <a:xfrm>
            <a:off x="875903" y="3198019"/>
            <a:ext cx="4911130"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Chạy script SQL đã cung cấp để tạo cấu trúc cơ sở dữ liệu trên SQL Server 2022.</a:t>
            </a:r>
            <a:endParaRPr lang="en-US" sz="1458" dirty="0"/>
          </a:p>
        </p:txBody>
      </p:sp>
      <p:sp>
        <p:nvSpPr>
          <p:cNvPr id="8" name="Shape 6"/>
          <p:cNvSpPr/>
          <p:nvPr/>
        </p:nvSpPr>
        <p:spPr>
          <a:xfrm>
            <a:off x="6190457" y="2102445"/>
            <a:ext cx="5340053" cy="1914823"/>
          </a:xfrm>
          <a:prstGeom prst="roundRect">
            <a:avLst>
              <a:gd name="adj" fmla="val 4146"/>
            </a:avLst>
          </a:prstGeom>
          <a:solidFill>
            <a:srgbClr val="FFFCFA"/>
          </a:solidFill>
          <a:ln w="30480">
            <a:solidFill>
              <a:srgbClr val="D1C8C6"/>
            </a:solidFill>
            <a:prstDash val="solid"/>
          </a:ln>
        </p:spPr>
        <p:txBody>
          <a:bodyPr/>
          <a:lstStyle/>
          <a:p>
            <a:endParaRPr lang="en-US"/>
          </a:p>
        </p:txBody>
      </p:sp>
      <p:sp>
        <p:nvSpPr>
          <p:cNvPr id="9" name="Shape 7"/>
          <p:cNvSpPr/>
          <p:nvPr/>
        </p:nvSpPr>
        <p:spPr>
          <a:xfrm>
            <a:off x="6215856" y="2127845"/>
            <a:ext cx="5289253" cy="189012"/>
          </a:xfrm>
          <a:prstGeom prst="roundRect">
            <a:avLst>
              <a:gd name="adj" fmla="val 25877"/>
            </a:avLst>
          </a:prstGeom>
          <a:solidFill>
            <a:srgbClr val="EBE2E0"/>
          </a:solidFill>
          <a:ln/>
        </p:spPr>
        <p:txBody>
          <a:bodyPr/>
          <a:lstStyle/>
          <a:p>
            <a:endParaRPr lang="en-US"/>
          </a:p>
        </p:txBody>
      </p:sp>
      <p:sp>
        <p:nvSpPr>
          <p:cNvPr id="10" name="Text 8"/>
          <p:cNvSpPr/>
          <p:nvPr/>
        </p:nvSpPr>
        <p:spPr>
          <a:xfrm>
            <a:off x="6404869" y="250586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Cài Đặt Backend</a:t>
            </a:r>
            <a:endParaRPr lang="en-US" sz="1833" dirty="0"/>
          </a:p>
        </p:txBody>
      </p:sp>
      <p:sp>
        <p:nvSpPr>
          <p:cNvPr id="11" name="Text 9"/>
          <p:cNvSpPr/>
          <p:nvPr/>
        </p:nvSpPr>
        <p:spPr>
          <a:xfrm>
            <a:off x="6404869" y="2914551"/>
            <a:ext cx="491122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Cài đặt các thư viện Python cần thiết, sau đó chạy ứng dụng backend bằng Uvicorn.</a:t>
            </a:r>
            <a:endParaRPr lang="en-US" sz="1458" dirty="0"/>
          </a:p>
        </p:txBody>
      </p:sp>
      <p:sp>
        <p:nvSpPr>
          <p:cNvPr id="12" name="Shape 10"/>
          <p:cNvSpPr/>
          <p:nvPr/>
        </p:nvSpPr>
        <p:spPr>
          <a:xfrm>
            <a:off x="661492" y="4489748"/>
            <a:ext cx="5339953" cy="1631355"/>
          </a:xfrm>
          <a:prstGeom prst="roundRect">
            <a:avLst>
              <a:gd name="adj" fmla="val 4866"/>
            </a:avLst>
          </a:prstGeom>
          <a:solidFill>
            <a:srgbClr val="FFFCFA"/>
          </a:solidFill>
          <a:ln w="30480">
            <a:solidFill>
              <a:srgbClr val="D1C8C6"/>
            </a:solidFill>
            <a:prstDash val="solid"/>
          </a:ln>
        </p:spPr>
        <p:txBody>
          <a:bodyPr/>
          <a:lstStyle/>
          <a:p>
            <a:endParaRPr lang="en-US"/>
          </a:p>
        </p:txBody>
      </p:sp>
      <p:sp>
        <p:nvSpPr>
          <p:cNvPr id="13" name="Shape 11"/>
          <p:cNvSpPr/>
          <p:nvPr/>
        </p:nvSpPr>
        <p:spPr>
          <a:xfrm>
            <a:off x="686892" y="4515147"/>
            <a:ext cx="5289153" cy="189012"/>
          </a:xfrm>
          <a:prstGeom prst="roundRect">
            <a:avLst>
              <a:gd name="adj" fmla="val 25877"/>
            </a:avLst>
          </a:prstGeom>
          <a:solidFill>
            <a:srgbClr val="EBE2E0"/>
          </a:solidFill>
          <a:ln/>
        </p:spPr>
        <p:txBody>
          <a:bodyPr/>
          <a:lstStyle/>
          <a:p>
            <a:endParaRPr lang="en-US"/>
          </a:p>
        </p:txBody>
      </p:sp>
      <p:sp>
        <p:nvSpPr>
          <p:cNvPr id="14" name="Text 12"/>
          <p:cNvSpPr/>
          <p:nvPr/>
        </p:nvSpPr>
        <p:spPr>
          <a:xfrm>
            <a:off x="875904" y="4893171"/>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Khởi Chạy Frontend</a:t>
            </a:r>
            <a:endParaRPr lang="en-US" sz="1833" dirty="0"/>
          </a:p>
        </p:txBody>
      </p:sp>
      <p:sp>
        <p:nvSpPr>
          <p:cNvPr id="15" name="Text 13"/>
          <p:cNvSpPr/>
          <p:nvPr/>
        </p:nvSpPr>
        <p:spPr>
          <a:xfrm>
            <a:off x="875903" y="5301854"/>
            <a:ext cx="4911130"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Chạy frontend bằng lệnh </a:t>
            </a:r>
            <a:r>
              <a:rPr lang="en-US" sz="1458" dirty="0">
                <a:solidFill>
                  <a:srgbClr val="443728"/>
                </a:solidFill>
                <a:highlight>
                  <a:srgbClr val="F2EFED"/>
                </a:highlight>
                <a:latin typeface="Consolas" pitchFamily="34" charset="0"/>
                <a:ea typeface="Consolas" pitchFamily="34" charset="-122"/>
                <a:cs typeface="Consolas" pitchFamily="34" charset="-120"/>
              </a:rPr>
              <a:t>python -m http.server</a:t>
            </a:r>
            <a:r>
              <a:rPr lang="en-US" sz="1458" dirty="0">
                <a:solidFill>
                  <a:srgbClr val="443728"/>
                </a:solidFill>
                <a:latin typeface="Open Sans" pitchFamily="34" charset="0"/>
                <a:ea typeface="Open Sans" pitchFamily="34" charset="-122"/>
                <a:cs typeface="Open Sans" pitchFamily="34" charset="-120"/>
              </a:rPr>
              <a:t> để phục vụ các tệp HTML/CSS/JS.</a:t>
            </a:r>
            <a:endParaRPr lang="en-US" sz="1458" dirty="0"/>
          </a:p>
        </p:txBody>
      </p:sp>
      <p:sp>
        <p:nvSpPr>
          <p:cNvPr id="16" name="Shape 14"/>
          <p:cNvSpPr/>
          <p:nvPr/>
        </p:nvSpPr>
        <p:spPr>
          <a:xfrm>
            <a:off x="6190457" y="4206280"/>
            <a:ext cx="5340053" cy="1914823"/>
          </a:xfrm>
          <a:prstGeom prst="roundRect">
            <a:avLst>
              <a:gd name="adj" fmla="val 4146"/>
            </a:avLst>
          </a:prstGeom>
          <a:solidFill>
            <a:srgbClr val="FFFCFA"/>
          </a:solidFill>
          <a:ln w="30480">
            <a:solidFill>
              <a:srgbClr val="D1C8C6"/>
            </a:solidFill>
            <a:prstDash val="solid"/>
          </a:ln>
        </p:spPr>
        <p:txBody>
          <a:bodyPr/>
          <a:lstStyle/>
          <a:p>
            <a:endParaRPr lang="en-US"/>
          </a:p>
        </p:txBody>
      </p:sp>
      <p:sp>
        <p:nvSpPr>
          <p:cNvPr id="17" name="Shape 15"/>
          <p:cNvSpPr/>
          <p:nvPr/>
        </p:nvSpPr>
        <p:spPr>
          <a:xfrm>
            <a:off x="6215856" y="4231680"/>
            <a:ext cx="5289253" cy="189012"/>
          </a:xfrm>
          <a:prstGeom prst="roundRect">
            <a:avLst>
              <a:gd name="adj" fmla="val 25877"/>
            </a:avLst>
          </a:prstGeom>
          <a:solidFill>
            <a:srgbClr val="EBE2E0"/>
          </a:solidFill>
          <a:ln/>
        </p:spPr>
        <p:txBody>
          <a:bodyPr/>
          <a:lstStyle/>
          <a:p>
            <a:endParaRPr lang="en-US"/>
          </a:p>
        </p:txBody>
      </p:sp>
      <p:sp>
        <p:nvSpPr>
          <p:cNvPr id="18" name="Text 16"/>
          <p:cNvSpPr/>
          <p:nvPr/>
        </p:nvSpPr>
        <p:spPr>
          <a:xfrm>
            <a:off x="6404869" y="4609703"/>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Tài Khoản Kiểm Thử</a:t>
            </a:r>
            <a:endParaRPr lang="en-US" sz="1833" dirty="0"/>
          </a:p>
        </p:txBody>
      </p:sp>
      <p:sp>
        <p:nvSpPr>
          <p:cNvPr id="19" name="Text 17"/>
          <p:cNvSpPr/>
          <p:nvPr/>
        </p:nvSpPr>
        <p:spPr>
          <a:xfrm>
            <a:off x="6404869" y="5018385"/>
            <a:ext cx="491122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được cung cấp sẵn tài khoản admin và các endpoint kiểm thử để dễ dàng xác minh chức năng.</a:t>
            </a:r>
            <a:endParaRPr lang="en-US" sz="1458" dirty="0"/>
          </a:p>
        </p:txBody>
      </p:sp>
      <p:sp>
        <p:nvSpPr>
          <p:cNvPr id="20" name="Rectangle 19">
            <a:extLst>
              <a:ext uri="{FF2B5EF4-FFF2-40B4-BE49-F238E27FC236}">
                <a16:creationId xmlns:a16="http://schemas.microsoft.com/office/drawing/2014/main" id="{210742BB-CDF7-B6D1-2AD1-D39CE0419925}"/>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62732" y="1005841"/>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4" name="Text 2"/>
          <p:cNvSpPr/>
          <p:nvPr/>
        </p:nvSpPr>
        <p:spPr>
          <a:xfrm>
            <a:off x="262732" y="2223647"/>
            <a:ext cx="2116455" cy="448434"/>
          </a:xfrm>
          <a:prstGeom prst="rect">
            <a:avLst/>
          </a:prstGeom>
          <a:noFill/>
          <a:ln/>
        </p:spPr>
        <p:txBody>
          <a:bodyPr wrap="none" lIns="0" tIns="0" rIns="0" bIns="0" rtlCol="0" anchor="t"/>
          <a:lstStyle/>
          <a:p>
            <a:pPr>
              <a:lnSpc>
                <a:spcPts val="1667"/>
              </a:lnSpc>
            </a:pPr>
            <a:r>
              <a:rPr lang="en-US" sz="2000" b="1" dirty="0">
                <a:solidFill>
                  <a:srgbClr val="443728"/>
                </a:solidFill>
                <a:latin typeface="Crimson Pro Bold" pitchFamily="34" charset="0"/>
                <a:ea typeface="Crimson Pro Bold" pitchFamily="34" charset="-122"/>
                <a:cs typeface="Crimson Pro Bold" pitchFamily="34" charset="-120"/>
              </a:rPr>
              <a:t>Kiểm Thử Toàn Diện</a:t>
            </a:r>
            <a:endParaRPr lang="en-US" sz="2000" dirty="0"/>
          </a:p>
        </p:txBody>
      </p:sp>
      <p:sp>
        <p:nvSpPr>
          <p:cNvPr id="6" name="Text 4"/>
          <p:cNvSpPr/>
          <p:nvPr/>
        </p:nvSpPr>
        <p:spPr>
          <a:xfrm>
            <a:off x="262732" y="2712364"/>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Trang chủ:</a:t>
            </a:r>
            <a:r>
              <a:rPr lang="en-US" sz="1600" dirty="0">
                <a:solidFill>
                  <a:srgbClr val="443728"/>
                </a:solidFill>
                <a:latin typeface="Open Sans" pitchFamily="34" charset="0"/>
                <a:ea typeface="Open Sans" pitchFamily="34" charset="-122"/>
                <a:cs typeface="Open Sans" pitchFamily="34" charset="-120"/>
              </a:rPr>
              <a:t> Đảm bảo hiển thị thông tin chính xác và hấp dẫn.</a:t>
            </a:r>
            <a:endParaRPr lang="en-US" sz="1600" dirty="0"/>
          </a:p>
        </p:txBody>
      </p:sp>
      <p:sp>
        <p:nvSpPr>
          <p:cNvPr id="7" name="Text 5"/>
          <p:cNvSpPr/>
          <p:nvPr/>
        </p:nvSpPr>
        <p:spPr>
          <a:xfrm>
            <a:off x="262732" y="3070951"/>
            <a:ext cx="5552282" cy="747566"/>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Đăng ký/Đăng nhập:</a:t>
            </a:r>
            <a:r>
              <a:rPr lang="en-US" sz="1600" dirty="0">
                <a:solidFill>
                  <a:srgbClr val="443728"/>
                </a:solidFill>
                <a:latin typeface="Open Sans" pitchFamily="34" charset="0"/>
                <a:ea typeface="Open Sans" pitchFamily="34" charset="-122"/>
                <a:cs typeface="Open Sans" pitchFamily="34" charset="-120"/>
              </a:rPr>
              <a:t> Kiểm tra quy trình tạo tài </a:t>
            </a:r>
            <a:r>
              <a:rPr lang="en-US" sz="1600" dirty="0" err="1">
                <a:solidFill>
                  <a:srgbClr val="443728"/>
                </a:solidFill>
                <a:latin typeface="Open Sans" pitchFamily="34" charset="0"/>
                <a:ea typeface="Open Sans" pitchFamily="34" charset="-122"/>
                <a:cs typeface="Open Sans" pitchFamily="34" charset="-120"/>
              </a:rPr>
              <a:t>khoản</a:t>
            </a:r>
            <a:r>
              <a:rPr lang="en-US" sz="1600" dirty="0">
                <a:solidFill>
                  <a:srgbClr val="443728"/>
                </a:solidFill>
                <a:latin typeface="Open Sans" pitchFamily="34" charset="0"/>
                <a:ea typeface="Open Sans" pitchFamily="34" charset="-122"/>
                <a:cs typeface="Open Sans" pitchFamily="34" charset="-120"/>
              </a:rPr>
              <a:t> </a:t>
            </a:r>
            <a:r>
              <a:rPr lang="en-US" sz="1600" dirty="0" err="1">
                <a:solidFill>
                  <a:srgbClr val="443728"/>
                </a:solidFill>
                <a:latin typeface="Open Sans" pitchFamily="34" charset="0"/>
                <a:ea typeface="Open Sans" pitchFamily="34" charset="-122"/>
                <a:cs typeface="Open Sans" pitchFamily="34" charset="-120"/>
              </a:rPr>
              <a:t>và</a:t>
            </a:r>
            <a:r>
              <a:rPr lang="en-US" sz="1600" dirty="0">
                <a:solidFill>
                  <a:srgbClr val="443728"/>
                </a:solidFill>
                <a:latin typeface="Open Sans" pitchFamily="34" charset="0"/>
                <a:ea typeface="Open Sans" pitchFamily="34" charset="-122"/>
                <a:cs typeface="Open Sans" pitchFamily="34" charset="-120"/>
              </a:rPr>
              <a:t> </a:t>
            </a:r>
            <a:endParaRPr lang="vi-VN" sz="1600" dirty="0">
              <a:solidFill>
                <a:srgbClr val="443728"/>
              </a:solidFill>
              <a:latin typeface="Open Sans" pitchFamily="34" charset="0"/>
              <a:ea typeface="Open Sans" pitchFamily="34" charset="-122"/>
              <a:cs typeface="Open Sans" pitchFamily="34" charset="-120"/>
            </a:endParaRPr>
          </a:p>
          <a:p>
            <a:pPr marL="285739" indent="-285739">
              <a:lnSpc>
                <a:spcPts val="1417"/>
              </a:lnSpc>
              <a:buSzPct val="100000"/>
              <a:buChar char="•"/>
            </a:pP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r>
              <a:rPr lang="en-US" sz="1600" dirty="0" err="1">
                <a:solidFill>
                  <a:srgbClr val="443728"/>
                </a:solidFill>
                <a:latin typeface="Open Sans" pitchFamily="34" charset="0"/>
                <a:ea typeface="Open Sans" pitchFamily="34" charset="-122"/>
                <a:cs typeface="Open Sans" pitchFamily="34" charset="-120"/>
              </a:rPr>
              <a:t>xác</a:t>
            </a:r>
            <a:r>
              <a:rPr lang="en-US" sz="1600" dirty="0">
                <a:solidFill>
                  <a:srgbClr val="443728"/>
                </a:solidFill>
                <a:latin typeface="Open Sans" pitchFamily="34" charset="0"/>
                <a:ea typeface="Open Sans" pitchFamily="34" charset="-122"/>
                <a:cs typeface="Open Sans" pitchFamily="34" charset="-120"/>
              </a:rPr>
              <a:t> thực người dùng.</a:t>
            </a:r>
            <a:endParaRPr lang="en-US" sz="1600" dirty="0"/>
          </a:p>
        </p:txBody>
      </p:sp>
      <p:sp>
        <p:nvSpPr>
          <p:cNvPr id="8" name="Text 6"/>
          <p:cNvSpPr/>
          <p:nvPr/>
        </p:nvSpPr>
        <p:spPr>
          <a:xfrm>
            <a:off x="262732" y="3818517"/>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Admin Panel:</a:t>
            </a:r>
            <a:r>
              <a:rPr lang="en-US" sz="1600" dirty="0">
                <a:solidFill>
                  <a:srgbClr val="443728"/>
                </a:solidFill>
                <a:latin typeface="Open Sans" pitchFamily="34" charset="0"/>
                <a:ea typeface="Open Sans" pitchFamily="34" charset="-122"/>
                <a:cs typeface="Open Sans" pitchFamily="34" charset="-120"/>
              </a:rPr>
              <a:t> Đảm bảo quyền quản trị hoạt động hiệu quả.</a:t>
            </a:r>
            <a:endParaRPr lang="en-US" sz="1600" dirty="0"/>
          </a:p>
        </p:txBody>
      </p:sp>
      <p:sp>
        <p:nvSpPr>
          <p:cNvPr id="9" name="Text 7"/>
          <p:cNvSpPr/>
          <p:nvPr/>
        </p:nvSpPr>
        <p:spPr>
          <a:xfrm>
            <a:off x="262732" y="4185697"/>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Trang Tình nguyện viên &amp; Tổ chức:</a:t>
            </a:r>
            <a:r>
              <a:rPr lang="en-US" sz="1600" dirty="0">
                <a:solidFill>
                  <a:srgbClr val="443728"/>
                </a:solidFill>
                <a:latin typeface="Open Sans" pitchFamily="34" charset="0"/>
                <a:ea typeface="Open Sans" pitchFamily="34" charset="-122"/>
                <a:cs typeface="Open Sans" pitchFamily="34" charset="-120"/>
              </a:rPr>
              <a:t> Xác minh các chức </a:t>
            </a:r>
            <a:r>
              <a:rPr lang="en-US" sz="1600" dirty="0" err="1">
                <a:solidFill>
                  <a:srgbClr val="443728"/>
                </a:solidFill>
                <a:latin typeface="Open Sans" pitchFamily="34" charset="0"/>
                <a:ea typeface="Open Sans" pitchFamily="34" charset="-122"/>
                <a:cs typeface="Open Sans" pitchFamily="34" charset="-120"/>
              </a:rPr>
              <a:t>năng</a:t>
            </a:r>
            <a:r>
              <a:rPr lang="en-US" sz="1600" dirty="0">
                <a:solidFill>
                  <a:srgbClr val="443728"/>
                </a:solidFill>
                <a:latin typeface="Open Sans" pitchFamily="34" charset="0"/>
                <a:ea typeface="Open Sans" pitchFamily="34" charset="-122"/>
                <a:cs typeface="Open Sans" pitchFamily="34" charset="-120"/>
              </a:rPr>
              <a:t> </a:t>
            </a:r>
            <a:endParaRPr lang="vi-VN" sz="1600" dirty="0">
              <a:solidFill>
                <a:srgbClr val="443728"/>
              </a:solidFill>
              <a:latin typeface="Open Sans" pitchFamily="34" charset="0"/>
              <a:ea typeface="Open Sans" pitchFamily="34" charset="-122"/>
              <a:cs typeface="Open Sans" pitchFamily="34" charset="-120"/>
            </a:endParaRPr>
          </a:p>
          <a:p>
            <a:pPr marL="285739" indent="-285739">
              <a:lnSpc>
                <a:spcPts val="1417"/>
              </a:lnSpc>
              <a:buSzPct val="100000"/>
              <a:buChar char="•"/>
            </a:pP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r>
              <a:rPr lang="en-US" sz="1600" dirty="0" err="1">
                <a:solidFill>
                  <a:srgbClr val="443728"/>
                </a:solidFill>
                <a:latin typeface="Open Sans" pitchFamily="34" charset="0"/>
                <a:ea typeface="Open Sans" pitchFamily="34" charset="-122"/>
                <a:cs typeface="Open Sans" pitchFamily="34" charset="-120"/>
              </a:rPr>
              <a:t>quản</a:t>
            </a:r>
            <a:r>
              <a:rPr lang="en-US" sz="1600" dirty="0">
                <a:solidFill>
                  <a:srgbClr val="443728"/>
                </a:solidFill>
                <a:latin typeface="Open Sans" pitchFamily="34" charset="0"/>
                <a:ea typeface="Open Sans" pitchFamily="34" charset="-122"/>
                <a:cs typeface="Open Sans" pitchFamily="34" charset="-120"/>
              </a:rPr>
              <a:t> lý riêng biệt.</a:t>
            </a:r>
            <a:endParaRPr lang="en-US" sz="1600" dirty="0"/>
          </a:p>
        </p:txBody>
      </p:sp>
      <p:sp>
        <p:nvSpPr>
          <p:cNvPr id="10" name="Text 8"/>
          <p:cNvSpPr/>
          <p:nvPr/>
        </p:nvSpPr>
        <p:spPr>
          <a:xfrm>
            <a:off x="262732" y="4894739"/>
            <a:ext cx="5552282" cy="184249"/>
          </a:xfrm>
          <a:prstGeom prst="rect">
            <a:avLst/>
          </a:prstGeom>
          <a:noFill/>
          <a:ln/>
        </p:spPr>
        <p:txBody>
          <a:bodyPr wrap="none" lIns="0" tIns="0" rIns="0" bIns="0" rtlCol="0" anchor="t"/>
          <a:lstStyle/>
          <a:p>
            <a:pPr marL="285739" indent="-285739">
              <a:lnSpc>
                <a:spcPts val="1417"/>
              </a:lnSpc>
              <a:buSzPct val="100000"/>
              <a:buChar char="•"/>
            </a:pPr>
            <a:r>
              <a:rPr lang="en-US" sz="1600" b="1" dirty="0">
                <a:solidFill>
                  <a:srgbClr val="443728"/>
                </a:solidFill>
                <a:latin typeface="Open Sans" pitchFamily="34" charset="0"/>
                <a:ea typeface="Open Sans" pitchFamily="34" charset="-122"/>
                <a:cs typeface="Open Sans" pitchFamily="34" charset="-120"/>
              </a:rPr>
              <a:t>Trang Hoạt động:</a:t>
            </a:r>
            <a:r>
              <a:rPr lang="en-US" sz="1600" dirty="0">
                <a:solidFill>
                  <a:srgbClr val="443728"/>
                </a:solidFill>
                <a:latin typeface="Open Sans" pitchFamily="34" charset="0"/>
                <a:ea typeface="Open Sans" pitchFamily="34" charset="-122"/>
                <a:cs typeface="Open Sans" pitchFamily="34" charset="-120"/>
              </a:rPr>
              <a:t> Đảm bảo việc tạo, duyệt và hiển </a:t>
            </a:r>
            <a:r>
              <a:rPr lang="en-US" sz="1600" dirty="0" err="1">
                <a:solidFill>
                  <a:srgbClr val="443728"/>
                </a:solidFill>
                <a:latin typeface="Open Sans" pitchFamily="34" charset="0"/>
                <a:ea typeface="Open Sans" pitchFamily="34" charset="-122"/>
                <a:cs typeface="Open Sans" pitchFamily="34" charset="-120"/>
              </a:rPr>
              <a:t>thị</a:t>
            </a:r>
            <a:r>
              <a:rPr lang="en-US" sz="1600" dirty="0">
                <a:solidFill>
                  <a:srgbClr val="443728"/>
                </a:solidFill>
                <a:latin typeface="Open Sans" pitchFamily="34" charset="0"/>
                <a:ea typeface="Open Sans" pitchFamily="34" charset="-122"/>
                <a:cs typeface="Open Sans" pitchFamily="34" charset="-120"/>
              </a:rPr>
              <a:t> </a:t>
            </a: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endParaRPr lang="vi-VN" sz="1600" dirty="0">
              <a:solidFill>
                <a:srgbClr val="443728"/>
              </a:solidFill>
              <a:latin typeface="Open Sans" pitchFamily="34" charset="0"/>
              <a:ea typeface="Open Sans" pitchFamily="34" charset="-122"/>
              <a:cs typeface="Open Sans" pitchFamily="34" charset="-120"/>
            </a:endParaRPr>
          </a:p>
          <a:p>
            <a:pPr>
              <a:lnSpc>
                <a:spcPts val="1417"/>
              </a:lnSpc>
              <a:buSzPct val="100000"/>
            </a:pPr>
            <a:r>
              <a:rPr lang="en-US" sz="1600" dirty="0" err="1">
                <a:solidFill>
                  <a:srgbClr val="443728"/>
                </a:solidFill>
                <a:latin typeface="Open Sans" pitchFamily="34" charset="0"/>
                <a:ea typeface="Open Sans" pitchFamily="34" charset="-122"/>
                <a:cs typeface="Open Sans" pitchFamily="34" charset="-120"/>
              </a:rPr>
              <a:t>hoạt</a:t>
            </a:r>
            <a:r>
              <a:rPr lang="en-US" sz="1600" dirty="0">
                <a:solidFill>
                  <a:srgbClr val="443728"/>
                </a:solidFill>
                <a:latin typeface="Open Sans" pitchFamily="34" charset="0"/>
                <a:ea typeface="Open Sans" pitchFamily="34" charset="-122"/>
                <a:cs typeface="Open Sans" pitchFamily="34" charset="-120"/>
              </a:rPr>
              <a:t> động diễn ra suôn sẻ.</a:t>
            </a:r>
            <a:endParaRPr lang="en-US" sz="1600" dirty="0"/>
          </a:p>
        </p:txBody>
      </p:sp>
      <p:pic>
        <p:nvPicPr>
          <p:cNvPr id="11" name="Image 0" descr="preencoded.png"/>
          <p:cNvPicPr>
            <a:picLocks noChangeAspect="1"/>
          </p:cNvPicPr>
          <p:nvPr/>
        </p:nvPicPr>
        <p:blipFill>
          <a:blip r:embed="rId3"/>
          <a:stretch>
            <a:fillRect/>
          </a:stretch>
        </p:blipFill>
        <p:spPr>
          <a:xfrm>
            <a:off x="7031035" y="584621"/>
            <a:ext cx="5095862" cy="5552282"/>
          </a:xfrm>
          <a:prstGeom prst="rect">
            <a:avLst/>
          </a:prstGeom>
        </p:spPr>
      </p:pic>
      <p:sp>
        <p:nvSpPr>
          <p:cNvPr id="17" name="Rectangle 16">
            <a:extLst>
              <a:ext uri="{FF2B5EF4-FFF2-40B4-BE49-F238E27FC236}">
                <a16:creationId xmlns:a16="http://schemas.microsoft.com/office/drawing/2014/main" id="{DC5F6055-0B3B-AB3E-CC18-01B5978E4A29}"/>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a:extLst>
              <a:ext uri="{FF2B5EF4-FFF2-40B4-BE49-F238E27FC236}">
                <a16:creationId xmlns:a16="http://schemas.microsoft.com/office/drawing/2014/main" id="{352D4098-CFE4-F02B-68DF-DEACA996DCF9}"/>
              </a:ext>
            </a:extLst>
          </p:cNvPr>
          <p:cNvSpPr txBox="1"/>
          <p:nvPr/>
        </p:nvSpPr>
        <p:spPr>
          <a:xfrm>
            <a:off x="262732" y="1412240"/>
            <a:ext cx="6178708" cy="646331"/>
          </a:xfrm>
          <a:prstGeom prst="rect">
            <a:avLst/>
          </a:prstGeom>
          <a:noFill/>
        </p:spPr>
        <p:txBody>
          <a:bodyPr wrap="square" rtlCol="0">
            <a:spAutoFit/>
          </a:bodyPr>
          <a:lstStyle/>
          <a:p>
            <a:r>
              <a:rPr lang="vi-VN" dirty="0"/>
              <a:t>Sau quá trình kiểm thử kỹ lưỡng hệ đã chứng minh được tính ổn định và vận hành chính xác.</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1237-C1CB-04FE-A7F1-62820B0507E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0C3DAC6-F948-01A1-9F43-2DF59D4282B1}"/>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2211F75C-3F99-D55E-301E-B5861AC1615B}"/>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A screenshot of a computer&#10;&#10;AI-generated content may be incorrect.">
            <a:extLst>
              <a:ext uri="{FF2B5EF4-FFF2-40B4-BE49-F238E27FC236}">
                <a16:creationId xmlns:a16="http://schemas.microsoft.com/office/drawing/2014/main" id="{04AA7666-CB85-F3FB-52AF-4BE46BDC6B9D}"/>
              </a:ext>
            </a:extLst>
          </p:cNvPr>
          <p:cNvPicPr>
            <a:picLocks noChangeAspect="1"/>
          </p:cNvPicPr>
          <p:nvPr/>
        </p:nvPicPr>
        <p:blipFill>
          <a:blip r:embed="rId3"/>
          <a:stretch>
            <a:fillRect/>
          </a:stretch>
        </p:blipFill>
        <p:spPr>
          <a:xfrm>
            <a:off x="1615047" y="1471189"/>
            <a:ext cx="8961906" cy="5040948"/>
          </a:xfrm>
          <a:prstGeom prst="rect">
            <a:avLst/>
          </a:prstGeom>
        </p:spPr>
      </p:pic>
      <p:sp>
        <p:nvSpPr>
          <p:cNvPr id="5" name="TextBox 4">
            <a:extLst>
              <a:ext uri="{FF2B5EF4-FFF2-40B4-BE49-F238E27FC236}">
                <a16:creationId xmlns:a16="http://schemas.microsoft.com/office/drawing/2014/main" id="{F74D0382-8DF9-C33E-A8AA-61C205D0DE2D}"/>
              </a:ext>
            </a:extLst>
          </p:cNvPr>
          <p:cNvSpPr txBox="1"/>
          <p:nvPr/>
        </p:nvSpPr>
        <p:spPr>
          <a:xfrm>
            <a:off x="161132" y="917203"/>
            <a:ext cx="6178708" cy="369332"/>
          </a:xfrm>
          <a:prstGeom prst="rect">
            <a:avLst/>
          </a:prstGeom>
          <a:noFill/>
        </p:spPr>
        <p:txBody>
          <a:bodyPr wrap="square" rtlCol="0">
            <a:spAutoFit/>
          </a:bodyPr>
          <a:lstStyle/>
          <a:p>
            <a:r>
              <a:rPr lang="vi-VN" b="1" dirty="0"/>
              <a:t>Giao diện trang chủ</a:t>
            </a:r>
            <a:endParaRPr lang="en-US" b="1" dirty="0"/>
          </a:p>
        </p:txBody>
      </p:sp>
    </p:spTree>
    <p:extLst>
      <p:ext uri="{BB962C8B-B14F-4D97-AF65-F5344CB8AC3E}">
        <p14:creationId xmlns:p14="http://schemas.microsoft.com/office/powerpoint/2010/main" val="380001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54C6-3F45-88E9-8572-93B8831CCD1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33322CD-400E-A7FC-2FD4-DF38DD057102}"/>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2A4279D4-8C99-B64B-F6C4-E29D64A96080}"/>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D9719419-9A06-C34D-8BB3-8928AAE331F6}"/>
              </a:ext>
            </a:extLst>
          </p:cNvPr>
          <p:cNvSpPr txBox="1"/>
          <p:nvPr/>
        </p:nvSpPr>
        <p:spPr>
          <a:xfrm>
            <a:off x="161132" y="917203"/>
            <a:ext cx="6178708" cy="369332"/>
          </a:xfrm>
          <a:prstGeom prst="rect">
            <a:avLst/>
          </a:prstGeom>
          <a:noFill/>
        </p:spPr>
        <p:txBody>
          <a:bodyPr wrap="square" rtlCol="0">
            <a:spAutoFit/>
          </a:bodyPr>
          <a:lstStyle/>
          <a:p>
            <a:r>
              <a:rPr lang="vi-VN" b="1" dirty="0"/>
              <a:t>Giao diện trang đăng ký</a:t>
            </a:r>
            <a:endParaRPr lang="en-US" b="1" dirty="0"/>
          </a:p>
        </p:txBody>
      </p:sp>
      <p:pic>
        <p:nvPicPr>
          <p:cNvPr id="4" name="Picture 3" descr="A screenshot of a computer&#10;&#10;AI-generated content may be incorrect.">
            <a:extLst>
              <a:ext uri="{FF2B5EF4-FFF2-40B4-BE49-F238E27FC236}">
                <a16:creationId xmlns:a16="http://schemas.microsoft.com/office/drawing/2014/main" id="{DA00353F-149A-D8AC-C1DE-4761364BD6FB}"/>
              </a:ext>
            </a:extLst>
          </p:cNvPr>
          <p:cNvPicPr>
            <a:picLocks noChangeAspect="1"/>
          </p:cNvPicPr>
          <p:nvPr/>
        </p:nvPicPr>
        <p:blipFill>
          <a:blip r:embed="rId3"/>
          <a:stretch>
            <a:fillRect/>
          </a:stretch>
        </p:blipFill>
        <p:spPr>
          <a:xfrm>
            <a:off x="1462405" y="1471189"/>
            <a:ext cx="8961906" cy="5040948"/>
          </a:xfrm>
          <a:prstGeom prst="rect">
            <a:avLst/>
          </a:prstGeom>
        </p:spPr>
      </p:pic>
    </p:spTree>
    <p:extLst>
      <p:ext uri="{BB962C8B-B14F-4D97-AF65-F5344CB8AC3E}">
        <p14:creationId xmlns:p14="http://schemas.microsoft.com/office/powerpoint/2010/main" val="1659154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6A5E-25E2-0675-AA97-413423FBB1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8255C33-32D4-98BA-0E6E-E71C2564868E}"/>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C53A1B06-72D6-3749-609C-2FFD3449258A}"/>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D9831141-42A5-B2B9-512B-C5BA25962EB5}"/>
              </a:ext>
            </a:extLst>
          </p:cNvPr>
          <p:cNvSpPr txBox="1"/>
          <p:nvPr/>
        </p:nvSpPr>
        <p:spPr>
          <a:xfrm>
            <a:off x="161132" y="917203"/>
            <a:ext cx="6178708" cy="369332"/>
          </a:xfrm>
          <a:prstGeom prst="rect">
            <a:avLst/>
          </a:prstGeom>
          <a:noFill/>
        </p:spPr>
        <p:txBody>
          <a:bodyPr wrap="square" rtlCol="0">
            <a:spAutoFit/>
          </a:bodyPr>
          <a:lstStyle/>
          <a:p>
            <a:r>
              <a:rPr lang="vi-VN" b="1" dirty="0"/>
              <a:t>Giao diện trang Admin</a:t>
            </a:r>
            <a:endParaRPr lang="en-US" b="1" dirty="0"/>
          </a:p>
        </p:txBody>
      </p:sp>
      <p:pic>
        <p:nvPicPr>
          <p:cNvPr id="3" name="Picture 2" descr="A screenshot of a computer&#10;&#10;AI-generated content may be incorrect.">
            <a:extLst>
              <a:ext uri="{FF2B5EF4-FFF2-40B4-BE49-F238E27FC236}">
                <a16:creationId xmlns:a16="http://schemas.microsoft.com/office/drawing/2014/main" id="{DD03A726-CAD8-3F5E-2C87-D98515745E92}"/>
              </a:ext>
            </a:extLst>
          </p:cNvPr>
          <p:cNvPicPr>
            <a:picLocks noChangeAspect="1"/>
          </p:cNvPicPr>
          <p:nvPr/>
        </p:nvPicPr>
        <p:blipFill>
          <a:blip r:embed="rId3"/>
          <a:stretch>
            <a:fillRect/>
          </a:stretch>
        </p:blipFill>
        <p:spPr>
          <a:xfrm>
            <a:off x="1615047" y="1471189"/>
            <a:ext cx="8961906" cy="5040948"/>
          </a:xfrm>
          <a:prstGeom prst="rect">
            <a:avLst/>
          </a:prstGeom>
        </p:spPr>
      </p:pic>
    </p:spTree>
    <p:extLst>
      <p:ext uri="{BB962C8B-B14F-4D97-AF65-F5344CB8AC3E}">
        <p14:creationId xmlns:p14="http://schemas.microsoft.com/office/powerpoint/2010/main" val="2810374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A944B-B304-FE31-A5C9-375CAB0E738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E335C9-64F7-951B-F77C-26F2314D6539}"/>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6DA1795A-A078-F4AF-00E5-8FE472E90B0A}"/>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B5374DCF-AAD1-6651-0CF3-16625C928F47}"/>
              </a:ext>
            </a:extLst>
          </p:cNvPr>
          <p:cNvSpPr txBox="1"/>
          <p:nvPr/>
        </p:nvSpPr>
        <p:spPr>
          <a:xfrm>
            <a:off x="161132" y="917203"/>
            <a:ext cx="6178708" cy="369332"/>
          </a:xfrm>
          <a:prstGeom prst="rect">
            <a:avLst/>
          </a:prstGeom>
          <a:noFill/>
        </p:spPr>
        <p:txBody>
          <a:bodyPr wrap="square" rtlCol="0">
            <a:spAutoFit/>
          </a:bodyPr>
          <a:lstStyle/>
          <a:p>
            <a:r>
              <a:rPr lang="vi-VN" b="1" dirty="0"/>
              <a:t>Giao diện trang Tình nguyện viên</a:t>
            </a:r>
            <a:endParaRPr lang="en-US" b="1" dirty="0"/>
          </a:p>
        </p:txBody>
      </p:sp>
      <p:pic>
        <p:nvPicPr>
          <p:cNvPr id="4" name="Picture 3" descr="A screenshot of a computer&#10;&#10;AI-generated content may be incorrect.">
            <a:extLst>
              <a:ext uri="{FF2B5EF4-FFF2-40B4-BE49-F238E27FC236}">
                <a16:creationId xmlns:a16="http://schemas.microsoft.com/office/drawing/2014/main" id="{99A01115-B909-133A-183E-0D79EBCDE591}"/>
              </a:ext>
            </a:extLst>
          </p:cNvPr>
          <p:cNvPicPr>
            <a:picLocks noChangeAspect="1"/>
          </p:cNvPicPr>
          <p:nvPr/>
        </p:nvPicPr>
        <p:blipFill>
          <a:blip r:embed="rId3"/>
          <a:stretch>
            <a:fillRect/>
          </a:stretch>
        </p:blipFill>
        <p:spPr>
          <a:xfrm>
            <a:off x="1543685" y="1471189"/>
            <a:ext cx="8961906" cy="5040948"/>
          </a:xfrm>
          <a:prstGeom prst="rect">
            <a:avLst/>
          </a:prstGeom>
        </p:spPr>
      </p:pic>
    </p:spTree>
    <p:extLst>
      <p:ext uri="{BB962C8B-B14F-4D97-AF65-F5344CB8AC3E}">
        <p14:creationId xmlns:p14="http://schemas.microsoft.com/office/powerpoint/2010/main" val="224487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244F-B449-27DA-D506-AF2E23CB97C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8E81702-28A9-6AB9-201C-C48A238B813B}"/>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171087F4-762F-DAB8-2137-0C2BA30733AF}"/>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FEEE9DC9-07A5-6F2D-342C-6CF7B328A79F}"/>
              </a:ext>
            </a:extLst>
          </p:cNvPr>
          <p:cNvSpPr txBox="1"/>
          <p:nvPr/>
        </p:nvSpPr>
        <p:spPr>
          <a:xfrm>
            <a:off x="161132" y="917203"/>
            <a:ext cx="6178708" cy="369332"/>
          </a:xfrm>
          <a:prstGeom prst="rect">
            <a:avLst/>
          </a:prstGeom>
          <a:noFill/>
        </p:spPr>
        <p:txBody>
          <a:bodyPr wrap="square" rtlCol="0">
            <a:spAutoFit/>
          </a:bodyPr>
          <a:lstStyle/>
          <a:p>
            <a:r>
              <a:rPr lang="vi-VN" b="1" dirty="0"/>
              <a:t>Giao diện trang Tổ chức</a:t>
            </a:r>
            <a:endParaRPr lang="en-US" b="1" dirty="0"/>
          </a:p>
        </p:txBody>
      </p:sp>
      <p:pic>
        <p:nvPicPr>
          <p:cNvPr id="3" name="Picture 2" descr="A screenshot of a computer&#10;&#10;AI-generated content may be incorrect.">
            <a:extLst>
              <a:ext uri="{FF2B5EF4-FFF2-40B4-BE49-F238E27FC236}">
                <a16:creationId xmlns:a16="http://schemas.microsoft.com/office/drawing/2014/main" id="{BC57BBE3-615F-8EC4-0B67-E377F2C1C8A6}"/>
              </a:ext>
            </a:extLst>
          </p:cNvPr>
          <p:cNvPicPr>
            <a:picLocks noChangeAspect="1"/>
          </p:cNvPicPr>
          <p:nvPr/>
        </p:nvPicPr>
        <p:blipFill>
          <a:blip r:embed="rId3"/>
          <a:stretch>
            <a:fillRect/>
          </a:stretch>
        </p:blipFill>
        <p:spPr>
          <a:xfrm>
            <a:off x="1615047" y="1471189"/>
            <a:ext cx="8961906" cy="5040948"/>
          </a:xfrm>
          <a:prstGeom prst="rect">
            <a:avLst/>
          </a:prstGeom>
        </p:spPr>
      </p:pic>
    </p:spTree>
    <p:extLst>
      <p:ext uri="{BB962C8B-B14F-4D97-AF65-F5344CB8AC3E}">
        <p14:creationId xmlns:p14="http://schemas.microsoft.com/office/powerpoint/2010/main" val="413311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8C4A-84F3-6D85-D166-4EDD78E34C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BDD5C52-ED04-6F46-2430-A8C0DA23DB32}"/>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0D4033B9-5CF5-B6C1-D70F-F5D2926DFDAE}"/>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33E4D1D9-3BFA-0330-2C97-97DBDFA4D949}"/>
              </a:ext>
            </a:extLst>
          </p:cNvPr>
          <p:cNvSpPr txBox="1"/>
          <p:nvPr/>
        </p:nvSpPr>
        <p:spPr>
          <a:xfrm>
            <a:off x="161132" y="917203"/>
            <a:ext cx="6178708" cy="369332"/>
          </a:xfrm>
          <a:prstGeom prst="rect">
            <a:avLst/>
          </a:prstGeom>
          <a:noFill/>
        </p:spPr>
        <p:txBody>
          <a:bodyPr wrap="square" rtlCol="0">
            <a:spAutoFit/>
          </a:bodyPr>
          <a:lstStyle/>
          <a:p>
            <a:r>
              <a:rPr lang="vi-VN" b="1" dirty="0"/>
              <a:t>Giao diện trang xem hoạt động</a:t>
            </a:r>
            <a:endParaRPr lang="en-US" b="1" dirty="0"/>
          </a:p>
        </p:txBody>
      </p:sp>
      <p:pic>
        <p:nvPicPr>
          <p:cNvPr id="4" name="Picture 3" descr="A screenshot of a computer&#10;&#10;AI-generated content may be incorrect.">
            <a:extLst>
              <a:ext uri="{FF2B5EF4-FFF2-40B4-BE49-F238E27FC236}">
                <a16:creationId xmlns:a16="http://schemas.microsoft.com/office/drawing/2014/main" id="{205FDB79-B494-DD9E-BD09-228607ACC471}"/>
              </a:ext>
            </a:extLst>
          </p:cNvPr>
          <p:cNvPicPr>
            <a:picLocks noChangeAspect="1"/>
          </p:cNvPicPr>
          <p:nvPr/>
        </p:nvPicPr>
        <p:blipFill>
          <a:blip r:embed="rId3"/>
          <a:stretch>
            <a:fillRect/>
          </a:stretch>
        </p:blipFill>
        <p:spPr>
          <a:xfrm>
            <a:off x="1615047" y="1471189"/>
            <a:ext cx="8961906" cy="5040948"/>
          </a:xfrm>
          <a:prstGeom prst="rect">
            <a:avLst/>
          </a:prstGeom>
        </p:spPr>
      </p:pic>
    </p:spTree>
    <p:extLst>
      <p:ext uri="{BB962C8B-B14F-4D97-AF65-F5344CB8AC3E}">
        <p14:creationId xmlns:p14="http://schemas.microsoft.com/office/powerpoint/2010/main" val="2596723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A189C-46E3-CE98-38E0-3023386422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3775F22-C41F-DC3F-DA06-B94B7176A5AA}"/>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48113191-2B27-2F27-8AD6-5156C058A8C4}"/>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4FFD5830-8575-DFDE-822F-F991C4AFADE9}"/>
              </a:ext>
            </a:extLst>
          </p:cNvPr>
          <p:cNvSpPr txBox="1"/>
          <p:nvPr/>
        </p:nvSpPr>
        <p:spPr>
          <a:xfrm>
            <a:off x="161132" y="917203"/>
            <a:ext cx="6178708" cy="369332"/>
          </a:xfrm>
          <a:prstGeom prst="rect">
            <a:avLst/>
          </a:prstGeom>
          <a:noFill/>
        </p:spPr>
        <p:txBody>
          <a:bodyPr wrap="square" rtlCol="0">
            <a:spAutoFit/>
          </a:bodyPr>
          <a:lstStyle/>
          <a:p>
            <a:r>
              <a:rPr lang="vi-VN" b="1" dirty="0"/>
              <a:t>Giao diện trang đăng ký hoạt động</a:t>
            </a:r>
            <a:endParaRPr lang="en-US" b="1" dirty="0"/>
          </a:p>
        </p:txBody>
      </p:sp>
      <p:pic>
        <p:nvPicPr>
          <p:cNvPr id="6" name="Picture 5">
            <a:extLst>
              <a:ext uri="{FF2B5EF4-FFF2-40B4-BE49-F238E27FC236}">
                <a16:creationId xmlns:a16="http://schemas.microsoft.com/office/drawing/2014/main" id="{C2198B54-F902-A71E-3D8A-1A9973B4D7DC}"/>
              </a:ext>
            </a:extLst>
          </p:cNvPr>
          <p:cNvPicPr>
            <a:picLocks noChangeAspect="1"/>
          </p:cNvPicPr>
          <p:nvPr/>
        </p:nvPicPr>
        <p:blipFill>
          <a:blip r:embed="rId3"/>
          <a:stretch>
            <a:fillRect/>
          </a:stretch>
        </p:blipFill>
        <p:spPr>
          <a:xfrm>
            <a:off x="1729807" y="1361439"/>
            <a:ext cx="8732386" cy="5150697"/>
          </a:xfrm>
          <a:prstGeom prst="rect">
            <a:avLst/>
          </a:prstGeom>
        </p:spPr>
      </p:pic>
    </p:spTree>
    <p:extLst>
      <p:ext uri="{BB962C8B-B14F-4D97-AF65-F5344CB8AC3E}">
        <p14:creationId xmlns:p14="http://schemas.microsoft.com/office/powerpoint/2010/main" val="1797730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5A25A-C3D4-C9B5-EDCA-AE76B00BF1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F94310-7034-6BAF-19E1-CD1FB6997DE7}"/>
              </a:ext>
            </a:extLst>
          </p:cNvPr>
          <p:cNvSpPr/>
          <p:nvPr/>
        </p:nvSpPr>
        <p:spPr>
          <a:xfrm>
            <a:off x="262732" y="501835"/>
            <a:ext cx="3914775" cy="738534"/>
          </a:xfrm>
          <a:prstGeom prst="rect">
            <a:avLst/>
          </a:prstGeom>
          <a:noFill/>
          <a:ln/>
        </p:spPr>
        <p:txBody>
          <a:bodyPr wrap="none" lIns="0" tIns="0" rIns="0" bIns="0" rtlCol="0" anchor="t"/>
          <a:lstStyle/>
          <a:p>
            <a:pPr algn="just">
              <a:lnSpc>
                <a:spcPts val="2250"/>
              </a:lnSpc>
            </a:pPr>
            <a:r>
              <a:rPr lang="en-US" sz="4000" b="1" dirty="0" err="1">
                <a:solidFill>
                  <a:srgbClr val="443728"/>
                </a:solidFill>
                <a:latin typeface="Crimson Pro Bold" pitchFamily="34" charset="0"/>
                <a:ea typeface="Crimson Pro Bold" pitchFamily="34" charset="-122"/>
                <a:cs typeface="Crimson Pro Bold" pitchFamily="34" charset="-120"/>
              </a:rPr>
              <a:t>Kết</a:t>
            </a:r>
            <a:r>
              <a:rPr lang="en-US" sz="4000" b="1" dirty="0">
                <a:solidFill>
                  <a:srgbClr val="443728"/>
                </a:solidFill>
                <a:latin typeface="Crimson Pro Bold" pitchFamily="34" charset="0"/>
                <a:ea typeface="Crimson Pro Bold" pitchFamily="34" charset="-122"/>
                <a:cs typeface="Crimson Pro Bold" pitchFamily="34" charset="-120"/>
              </a:rPr>
              <a:t> Quả Kiểm Thử</a:t>
            </a:r>
            <a:endParaRPr lang="en-US" sz="4000" dirty="0"/>
          </a:p>
        </p:txBody>
      </p:sp>
      <p:sp>
        <p:nvSpPr>
          <p:cNvPr id="17" name="Rectangle 16">
            <a:extLst>
              <a:ext uri="{FF2B5EF4-FFF2-40B4-BE49-F238E27FC236}">
                <a16:creationId xmlns:a16="http://schemas.microsoft.com/office/drawing/2014/main" id="{DF660AED-5F01-77DD-E89A-5FA9019354D1}"/>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8DBCE349-07FD-825F-C717-06EF7E1E47D4}"/>
              </a:ext>
            </a:extLst>
          </p:cNvPr>
          <p:cNvSpPr txBox="1"/>
          <p:nvPr/>
        </p:nvSpPr>
        <p:spPr>
          <a:xfrm>
            <a:off x="161132" y="917203"/>
            <a:ext cx="6178708" cy="369332"/>
          </a:xfrm>
          <a:prstGeom prst="rect">
            <a:avLst/>
          </a:prstGeom>
          <a:noFill/>
        </p:spPr>
        <p:txBody>
          <a:bodyPr wrap="square" rtlCol="0">
            <a:spAutoFit/>
          </a:bodyPr>
          <a:lstStyle/>
          <a:p>
            <a:r>
              <a:rPr lang="vi-VN" b="1" dirty="0"/>
              <a:t>Giao diện trang vị trí</a:t>
            </a:r>
            <a:endParaRPr lang="en-US" b="1" dirty="0"/>
          </a:p>
        </p:txBody>
      </p:sp>
      <p:pic>
        <p:nvPicPr>
          <p:cNvPr id="4" name="Picture 3">
            <a:extLst>
              <a:ext uri="{FF2B5EF4-FFF2-40B4-BE49-F238E27FC236}">
                <a16:creationId xmlns:a16="http://schemas.microsoft.com/office/drawing/2014/main" id="{EDB7CDE6-3EB8-A780-E574-F4BB1DF3521C}"/>
              </a:ext>
            </a:extLst>
          </p:cNvPr>
          <p:cNvPicPr>
            <a:picLocks noChangeAspect="1"/>
          </p:cNvPicPr>
          <p:nvPr/>
        </p:nvPicPr>
        <p:blipFill>
          <a:blip r:embed="rId3"/>
          <a:stretch>
            <a:fillRect/>
          </a:stretch>
        </p:blipFill>
        <p:spPr>
          <a:xfrm>
            <a:off x="1581608" y="1766655"/>
            <a:ext cx="8886497" cy="4589510"/>
          </a:xfrm>
          <a:prstGeom prst="rect">
            <a:avLst/>
          </a:prstGeom>
        </p:spPr>
      </p:pic>
    </p:spTree>
    <p:extLst>
      <p:ext uri="{BB962C8B-B14F-4D97-AF65-F5344CB8AC3E}">
        <p14:creationId xmlns:p14="http://schemas.microsoft.com/office/powerpoint/2010/main" val="172965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977331"/>
            <a:ext cx="6296323"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Ưu – nhược điểm mô hình truyền thống</a:t>
            </a:r>
            <a:endParaRPr lang="en-US" sz="2958" dirty="0"/>
          </a:p>
        </p:txBody>
      </p:sp>
      <p:sp>
        <p:nvSpPr>
          <p:cNvPr id="3" name="Text 1"/>
          <p:cNvSpPr/>
          <p:nvPr/>
        </p:nvSpPr>
        <p:spPr>
          <a:xfrm>
            <a:off x="661492" y="2922290"/>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Ưu điểm</a:t>
            </a:r>
            <a:endParaRPr lang="en-US" sz="1833" dirty="0"/>
          </a:p>
        </p:txBody>
      </p:sp>
      <p:sp>
        <p:nvSpPr>
          <p:cNvPr id="4" name="Text 2"/>
          <p:cNvSpPr/>
          <p:nvPr/>
        </p:nvSpPr>
        <p:spPr>
          <a:xfrm>
            <a:off x="661492" y="340657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Quen thuộc, dễ tiếp cận.</a:t>
            </a:r>
            <a:endParaRPr lang="en-US" sz="1458" dirty="0"/>
          </a:p>
        </p:txBody>
      </p:sp>
      <p:sp>
        <p:nvSpPr>
          <p:cNvPr id="5" name="Text 3"/>
          <p:cNvSpPr/>
          <p:nvPr/>
        </p:nvSpPr>
        <p:spPr>
          <a:xfrm>
            <a:off x="661492" y="377507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Ít phụ thuộc công nghệ, phù hợp với mọi đối tượng.</a:t>
            </a:r>
            <a:endParaRPr lang="en-US" sz="1458" dirty="0"/>
          </a:p>
        </p:txBody>
      </p:sp>
      <p:sp>
        <p:nvSpPr>
          <p:cNvPr id="6" name="Text 4"/>
          <p:cNvSpPr/>
          <p:nvPr/>
        </p:nvSpPr>
        <p:spPr>
          <a:xfrm>
            <a:off x="661492" y="414357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Giao tiếp trực tiếp, dễ xử lý tình huống phát sinh.</a:t>
            </a:r>
            <a:endParaRPr lang="en-US" sz="1458" dirty="0"/>
          </a:p>
        </p:txBody>
      </p:sp>
      <p:sp>
        <p:nvSpPr>
          <p:cNvPr id="7" name="Text 5"/>
          <p:cNvSpPr/>
          <p:nvPr/>
        </p:nvSpPr>
        <p:spPr>
          <a:xfrm>
            <a:off x="6332935" y="2922290"/>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Nhược điểm</a:t>
            </a:r>
            <a:endParaRPr lang="en-US" sz="1833" dirty="0"/>
          </a:p>
        </p:txBody>
      </p:sp>
      <p:sp>
        <p:nvSpPr>
          <p:cNvPr id="8" name="Text 6"/>
          <p:cNvSpPr/>
          <p:nvPr/>
        </p:nvSpPr>
        <p:spPr>
          <a:xfrm>
            <a:off x="6332935" y="3406577"/>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Tốn thời gian, dễ nhầm lẫn, thiếu đồng bộ.</a:t>
            </a:r>
            <a:endParaRPr lang="en-US" sz="1458" dirty="0"/>
          </a:p>
        </p:txBody>
      </p:sp>
      <p:sp>
        <p:nvSpPr>
          <p:cNvPr id="9" name="Text 7"/>
          <p:cNvSpPr/>
          <p:nvPr/>
        </p:nvSpPr>
        <p:spPr>
          <a:xfrm>
            <a:off x="6332935" y="3775076"/>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Khó cập nhật thông tin theo thời gian thực.</a:t>
            </a:r>
            <a:endParaRPr lang="en-US" sz="1458" dirty="0"/>
          </a:p>
        </p:txBody>
      </p:sp>
      <p:sp>
        <p:nvSpPr>
          <p:cNvPr id="10" name="Text 8"/>
          <p:cNvSpPr/>
          <p:nvPr/>
        </p:nvSpPr>
        <p:spPr>
          <a:xfrm>
            <a:off x="6332935" y="4143574"/>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Không ghi nhận thành tích đầy đủ.</a:t>
            </a:r>
            <a:endParaRPr lang="en-US" sz="1458" dirty="0"/>
          </a:p>
        </p:txBody>
      </p:sp>
      <p:sp>
        <p:nvSpPr>
          <p:cNvPr id="11" name="Text 9"/>
          <p:cNvSpPr/>
          <p:nvPr/>
        </p:nvSpPr>
        <p:spPr>
          <a:xfrm>
            <a:off x="6332935" y="4512072"/>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Báo cáo – thống kê kém hiệu quả.</a:t>
            </a:r>
            <a:endParaRPr lang="en-US" sz="1458" dirty="0"/>
          </a:p>
        </p:txBody>
      </p:sp>
      <p:sp>
        <p:nvSpPr>
          <p:cNvPr id="12" name="Rectangle 11">
            <a:extLst>
              <a:ext uri="{FF2B5EF4-FFF2-40B4-BE49-F238E27FC236}">
                <a16:creationId xmlns:a16="http://schemas.microsoft.com/office/drawing/2014/main" id="{E852353D-EE3A-C464-8ACD-ED3FA37446F3}"/>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4867732" y="860051"/>
            <a:ext cx="5342334" cy="472480"/>
          </a:xfrm>
          <a:prstGeom prst="rect">
            <a:avLst/>
          </a:prstGeom>
          <a:noFill/>
          <a:ln/>
        </p:spPr>
        <p:txBody>
          <a:bodyPr wrap="none" lIns="0" tIns="0" rIns="0" bIns="0" rtlCol="0" anchor="t"/>
          <a:lstStyle/>
          <a:p>
            <a:pPr>
              <a:lnSpc>
                <a:spcPts val="3708"/>
              </a:lnSpc>
            </a:pPr>
            <a:r>
              <a:rPr lang="en-US" sz="4000" b="1" dirty="0">
                <a:solidFill>
                  <a:srgbClr val="443728"/>
                </a:solidFill>
                <a:latin typeface="Crimson Pro Bold" pitchFamily="34" charset="0"/>
                <a:ea typeface="Crimson Pro Bold" pitchFamily="34" charset="-122"/>
                <a:cs typeface="Crimson Pro Bold" pitchFamily="34" charset="-120"/>
              </a:rPr>
              <a:t>CHƯƠNG 5: Nhận Xét &amp; Đánh Giá</a:t>
            </a:r>
            <a:endParaRPr lang="en-US" sz="4000" dirty="0"/>
          </a:p>
        </p:txBody>
      </p:sp>
      <p:sp>
        <p:nvSpPr>
          <p:cNvPr id="4" name="Text 1"/>
          <p:cNvSpPr/>
          <p:nvPr/>
        </p:nvSpPr>
        <p:spPr>
          <a:xfrm>
            <a:off x="4867732" y="2855456"/>
            <a:ext cx="7110908" cy="2315984"/>
          </a:xfrm>
          <a:prstGeom prst="rect">
            <a:avLst/>
          </a:prstGeom>
          <a:noFill/>
          <a:ln/>
        </p:spPr>
        <p:txBody>
          <a:bodyPr wrap="square" lIns="0" tIns="0" rIns="0" bIns="0" rtlCol="0" anchor="t"/>
          <a:lstStyle/>
          <a:p>
            <a:pPr algn="just">
              <a:lnSpc>
                <a:spcPts val="2375"/>
              </a:lnSpc>
            </a:pPr>
            <a:r>
              <a:rPr lang="en-US" sz="2000" dirty="0">
                <a:solidFill>
                  <a:srgbClr val="443728"/>
                </a:solidFill>
                <a:latin typeface="Open Sans" pitchFamily="34" charset="0"/>
                <a:ea typeface="Open Sans" pitchFamily="34" charset="-122"/>
                <a:cs typeface="Open Sans" pitchFamily="34" charset="-120"/>
              </a:rPr>
              <a:t>Chương này tổng kết những thành tựu chính và các ưu điểm nổi bật của Hệ thống Quản lý Tình nguyện viên, phân tích chi tiết kết quả đạt được cho từng đối tượng người dùng.</a:t>
            </a:r>
            <a:endParaRPr lang="en-US" sz="2000" dirty="0"/>
          </a:p>
        </p:txBody>
      </p:sp>
      <p:sp>
        <p:nvSpPr>
          <p:cNvPr id="5" name="Rectangle 4">
            <a:extLst>
              <a:ext uri="{FF2B5EF4-FFF2-40B4-BE49-F238E27FC236}">
                <a16:creationId xmlns:a16="http://schemas.microsoft.com/office/drawing/2014/main" id="{8C84A402-EE5A-F4A6-B3E0-0D4EDAC4EF85}"/>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6886" y="915393"/>
            <a:ext cx="3780433" cy="472480"/>
          </a:xfrm>
          <a:prstGeom prst="rect">
            <a:avLst/>
          </a:prstGeom>
          <a:noFill/>
          <a:ln/>
        </p:spPr>
        <p:txBody>
          <a:bodyPr wrap="none" lIns="0" tIns="0" rIns="0" bIns="0" rtlCol="0" anchor="t"/>
          <a:lstStyle/>
          <a:p>
            <a:pPr>
              <a:lnSpc>
                <a:spcPts val="3708"/>
              </a:lnSpc>
            </a:pPr>
            <a:r>
              <a:rPr lang="en-US" sz="2958" b="1" dirty="0" err="1">
                <a:solidFill>
                  <a:srgbClr val="443728"/>
                </a:solidFill>
                <a:latin typeface="Crimson Pro Bold" pitchFamily="34" charset="0"/>
                <a:ea typeface="Crimson Pro Bold" pitchFamily="34" charset="-122"/>
                <a:cs typeface="Crimson Pro Bold" pitchFamily="34" charset="-120"/>
              </a:rPr>
              <a:t>Kết</a:t>
            </a:r>
            <a:r>
              <a:rPr lang="en-US" sz="2958" b="1" dirty="0">
                <a:solidFill>
                  <a:srgbClr val="443728"/>
                </a:solidFill>
                <a:latin typeface="Crimson Pro Bold" pitchFamily="34" charset="0"/>
                <a:ea typeface="Crimson Pro Bold" pitchFamily="34" charset="-122"/>
                <a:cs typeface="Crimson Pro Bold" pitchFamily="34" charset="-120"/>
              </a:rPr>
              <a:t> Quả Đạt Được</a:t>
            </a:r>
            <a:endParaRPr lang="en-US" sz="2958" dirty="0"/>
          </a:p>
        </p:txBody>
      </p:sp>
      <p:sp>
        <p:nvSpPr>
          <p:cNvPr id="3" name="Text 1"/>
          <p:cNvSpPr/>
          <p:nvPr/>
        </p:nvSpPr>
        <p:spPr>
          <a:xfrm>
            <a:off x="661492" y="2026841"/>
            <a:ext cx="10869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mang lại nhiều giá trị và chức năng thiết yếu cho các đối tượng người dùng khác nhau.</a:t>
            </a:r>
            <a:endParaRPr lang="en-US" sz="1458" dirty="0"/>
          </a:p>
        </p:txBody>
      </p:sp>
      <p:sp>
        <p:nvSpPr>
          <p:cNvPr id="4" name="Shape 2"/>
          <p:cNvSpPr/>
          <p:nvPr/>
        </p:nvSpPr>
        <p:spPr>
          <a:xfrm>
            <a:off x="661492" y="2541885"/>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384" y="2612728"/>
            <a:ext cx="283468" cy="283468"/>
          </a:xfrm>
          <a:prstGeom prst="rect">
            <a:avLst/>
          </a:prstGeom>
        </p:spPr>
      </p:pic>
      <p:sp>
        <p:nvSpPr>
          <p:cNvPr id="6" name="Text 3"/>
          <p:cNvSpPr/>
          <p:nvPr/>
        </p:nvSpPr>
        <p:spPr>
          <a:xfrm>
            <a:off x="1275755" y="2606774"/>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Khách</a:t>
            </a:r>
            <a:endParaRPr lang="en-US" sz="1833" dirty="0"/>
          </a:p>
        </p:txBody>
      </p:sp>
      <p:sp>
        <p:nvSpPr>
          <p:cNvPr id="7" name="Text 4"/>
          <p:cNvSpPr/>
          <p:nvPr/>
        </p:nvSpPr>
        <p:spPr>
          <a:xfrm>
            <a:off x="1275755" y="3015457"/>
            <a:ext cx="4702076"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Dễ dàng xem thông tin hoạt động, tìm kiếm theo tiêu chí và đăng ký tài khoản để tham gia.</a:t>
            </a:r>
            <a:endParaRPr lang="en-US" sz="1458" dirty="0"/>
          </a:p>
        </p:txBody>
      </p:sp>
      <p:sp>
        <p:nvSpPr>
          <p:cNvPr id="8" name="Shape 5"/>
          <p:cNvSpPr/>
          <p:nvPr/>
        </p:nvSpPr>
        <p:spPr>
          <a:xfrm>
            <a:off x="6214070" y="2541885"/>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4963" y="2612728"/>
            <a:ext cx="283468" cy="283468"/>
          </a:xfrm>
          <a:prstGeom prst="rect">
            <a:avLst/>
          </a:prstGeom>
        </p:spPr>
      </p:pic>
      <p:sp>
        <p:nvSpPr>
          <p:cNvPr id="10" name="Text 6"/>
          <p:cNvSpPr/>
          <p:nvPr/>
        </p:nvSpPr>
        <p:spPr>
          <a:xfrm>
            <a:off x="6828334" y="2606774"/>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Tình Nguyện Viên</a:t>
            </a:r>
            <a:endParaRPr lang="en-US" sz="1833" dirty="0"/>
          </a:p>
        </p:txBody>
      </p:sp>
      <p:sp>
        <p:nvSpPr>
          <p:cNvPr id="11" name="Text 7"/>
          <p:cNvSpPr/>
          <p:nvPr/>
        </p:nvSpPr>
        <p:spPr>
          <a:xfrm>
            <a:off x="6828333" y="3015457"/>
            <a:ext cx="4702175"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Quản lý hồ sơ cá nhân, đăng ký tham gia hoạt động, check-in/out, ghi nhận giờ, nhận huy hiệu và đánh giá tổ chức.</a:t>
            </a:r>
            <a:endParaRPr lang="en-US" sz="1458" dirty="0"/>
          </a:p>
        </p:txBody>
      </p:sp>
      <p:sp>
        <p:nvSpPr>
          <p:cNvPr id="12" name="Shape 8"/>
          <p:cNvSpPr/>
          <p:nvPr/>
        </p:nvSpPr>
        <p:spPr>
          <a:xfrm>
            <a:off x="661492" y="4300736"/>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384" y="4371579"/>
            <a:ext cx="283468" cy="283468"/>
          </a:xfrm>
          <a:prstGeom prst="rect">
            <a:avLst/>
          </a:prstGeom>
        </p:spPr>
      </p:pic>
      <p:sp>
        <p:nvSpPr>
          <p:cNvPr id="14" name="Text 9"/>
          <p:cNvSpPr/>
          <p:nvPr/>
        </p:nvSpPr>
        <p:spPr>
          <a:xfrm>
            <a:off x="1275755" y="43656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Tổ Chức</a:t>
            </a:r>
            <a:endParaRPr lang="en-US" sz="1833" dirty="0"/>
          </a:p>
        </p:txBody>
      </p:sp>
      <p:sp>
        <p:nvSpPr>
          <p:cNvPr id="15" name="Text 10"/>
          <p:cNvSpPr/>
          <p:nvPr/>
        </p:nvSpPr>
        <p:spPr>
          <a:xfrm>
            <a:off x="1275755" y="4774307"/>
            <a:ext cx="4702076"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Tạo và quản lý các hoạt động, duyệt tình nguyện viên, theo dõi tiến độ và xem thống kê chi tiết về hoạt động của mình.</a:t>
            </a:r>
            <a:endParaRPr lang="en-US" sz="1458" dirty="0"/>
          </a:p>
        </p:txBody>
      </p:sp>
      <p:sp>
        <p:nvSpPr>
          <p:cNvPr id="16" name="Shape 11"/>
          <p:cNvSpPr/>
          <p:nvPr/>
        </p:nvSpPr>
        <p:spPr>
          <a:xfrm>
            <a:off x="6214070" y="4300736"/>
            <a:ext cx="425252" cy="425252"/>
          </a:xfrm>
          <a:prstGeom prst="roundRect">
            <a:avLst>
              <a:gd name="adj" fmla="val 18669"/>
            </a:avLst>
          </a:prstGeom>
          <a:solidFill>
            <a:srgbClr val="EBE2E0"/>
          </a:solidFill>
          <a:ln w="7620">
            <a:solidFill>
              <a:srgbClr val="D1C8C6"/>
            </a:solidFill>
            <a:prstDash val="solid"/>
          </a:ln>
        </p:spPr>
        <p:txBody>
          <a:bodyPr/>
          <a:lstStyle/>
          <a:p>
            <a:endParaRPr lang="en-US"/>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963" y="4371579"/>
            <a:ext cx="283468" cy="283468"/>
          </a:xfrm>
          <a:prstGeom prst="rect">
            <a:avLst/>
          </a:prstGeom>
        </p:spPr>
      </p:pic>
      <p:sp>
        <p:nvSpPr>
          <p:cNvPr id="18" name="Text 12"/>
          <p:cNvSpPr/>
          <p:nvPr/>
        </p:nvSpPr>
        <p:spPr>
          <a:xfrm>
            <a:off x="6828334" y="4365625"/>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Admin</a:t>
            </a:r>
            <a:endParaRPr lang="en-US" sz="1833" dirty="0"/>
          </a:p>
        </p:txBody>
      </p:sp>
      <p:sp>
        <p:nvSpPr>
          <p:cNvPr id="19" name="Text 13"/>
          <p:cNvSpPr/>
          <p:nvPr/>
        </p:nvSpPr>
        <p:spPr>
          <a:xfrm>
            <a:off x="6828333" y="4774307"/>
            <a:ext cx="4702175"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Duyệt tổ chức và hoạt động, quản lý người dùng, theo dõi thống kê tổng quan và truy cập nhật ký hệ thống để giám sát.</a:t>
            </a:r>
            <a:endParaRPr lang="en-US" sz="1458" dirty="0"/>
          </a:p>
        </p:txBody>
      </p:sp>
      <p:sp>
        <p:nvSpPr>
          <p:cNvPr id="20" name="Rectangle 19">
            <a:extLst>
              <a:ext uri="{FF2B5EF4-FFF2-40B4-BE49-F238E27FC236}">
                <a16:creationId xmlns:a16="http://schemas.microsoft.com/office/drawing/2014/main" id="{65672D0F-CE9D-4FCD-9635-38F4FF20128E}"/>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55749"/>
            <a:ext cx="4982071"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Ưu Điểm Nổi Bật Của Hệ Thống</a:t>
            </a:r>
            <a:endParaRPr lang="en-US" sz="2958" dirty="0"/>
          </a:p>
        </p:txBody>
      </p:sp>
      <p:sp>
        <p:nvSpPr>
          <p:cNvPr id="3" name="Text 1"/>
          <p:cNvSpPr/>
          <p:nvPr/>
        </p:nvSpPr>
        <p:spPr>
          <a:xfrm>
            <a:off x="661492" y="1606253"/>
            <a:ext cx="10869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Quản lý Tình nguyện viên đã thể hiện nhiều ưu điểm vượt trội, tối ưu hóa trải nghiệm người dùng và hiệu quả vận hành.</a:t>
            </a:r>
            <a:endParaRPr lang="en-US" sz="1458" dirty="0"/>
          </a:p>
        </p:txBody>
      </p:sp>
      <p:sp>
        <p:nvSpPr>
          <p:cNvPr id="4" name="Shape 2"/>
          <p:cNvSpPr/>
          <p:nvPr/>
        </p:nvSpPr>
        <p:spPr>
          <a:xfrm>
            <a:off x="661492" y="2423716"/>
            <a:ext cx="53399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5" name="Shape 3"/>
          <p:cNvSpPr/>
          <p:nvPr/>
        </p:nvSpPr>
        <p:spPr>
          <a:xfrm>
            <a:off x="636092" y="2423716"/>
            <a:ext cx="101600" cy="1744762"/>
          </a:xfrm>
          <a:prstGeom prst="roundRect">
            <a:avLst>
              <a:gd name="adj" fmla="val 78139"/>
            </a:avLst>
          </a:prstGeom>
          <a:solidFill>
            <a:srgbClr val="835E54"/>
          </a:solidFill>
          <a:ln/>
        </p:spPr>
        <p:txBody>
          <a:bodyPr/>
          <a:lstStyle/>
          <a:p>
            <a:endParaRPr lang="en-US"/>
          </a:p>
        </p:txBody>
      </p:sp>
      <p:sp>
        <p:nvSpPr>
          <p:cNvPr id="6" name="Text 4"/>
          <p:cNvSpPr/>
          <p:nvPr/>
        </p:nvSpPr>
        <p:spPr>
          <a:xfrm>
            <a:off x="952104" y="2638128"/>
            <a:ext cx="3528119"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Giao Diện Trực Quan &amp; Thân Thiện</a:t>
            </a:r>
            <a:endParaRPr lang="en-US" sz="1833" dirty="0"/>
          </a:p>
        </p:txBody>
      </p:sp>
      <p:sp>
        <p:nvSpPr>
          <p:cNvPr id="7" name="Text 5"/>
          <p:cNvSpPr/>
          <p:nvPr/>
        </p:nvSpPr>
        <p:spPr>
          <a:xfrm>
            <a:off x="952103" y="3046809"/>
            <a:ext cx="4834930"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Thiết kế giao diện hiện đại, dễ sử dụng trên mọi thiết bị (desktop, tablet, mobile), đảm bảo trải nghiệm người dùng liền mạch.</a:t>
            </a:r>
            <a:endParaRPr lang="en-US" sz="1458" dirty="0"/>
          </a:p>
        </p:txBody>
      </p:sp>
      <p:sp>
        <p:nvSpPr>
          <p:cNvPr id="8" name="Shape 6"/>
          <p:cNvSpPr/>
          <p:nvPr/>
        </p:nvSpPr>
        <p:spPr>
          <a:xfrm>
            <a:off x="6190457" y="2423716"/>
            <a:ext cx="53400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9" name="Shape 7"/>
          <p:cNvSpPr/>
          <p:nvPr/>
        </p:nvSpPr>
        <p:spPr>
          <a:xfrm>
            <a:off x="6165056" y="2423716"/>
            <a:ext cx="101600" cy="1744762"/>
          </a:xfrm>
          <a:prstGeom prst="roundRect">
            <a:avLst>
              <a:gd name="adj" fmla="val 78139"/>
            </a:avLst>
          </a:prstGeom>
          <a:solidFill>
            <a:srgbClr val="835E54"/>
          </a:solidFill>
          <a:ln/>
        </p:spPr>
        <p:txBody>
          <a:bodyPr/>
          <a:lstStyle/>
          <a:p>
            <a:endParaRPr lang="en-US"/>
          </a:p>
        </p:txBody>
      </p:sp>
      <p:sp>
        <p:nvSpPr>
          <p:cNvPr id="10" name="Text 8"/>
          <p:cNvSpPr/>
          <p:nvPr/>
        </p:nvSpPr>
        <p:spPr>
          <a:xfrm>
            <a:off x="6481069" y="2638128"/>
            <a:ext cx="336093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Quy Trình Tự Động Hóa Hiệu Quả</a:t>
            </a:r>
            <a:endParaRPr lang="en-US" sz="1833" dirty="0"/>
          </a:p>
        </p:txBody>
      </p:sp>
      <p:sp>
        <p:nvSpPr>
          <p:cNvPr id="11" name="Text 9"/>
          <p:cNvSpPr/>
          <p:nvPr/>
        </p:nvSpPr>
        <p:spPr>
          <a:xfrm>
            <a:off x="6481069" y="3046809"/>
            <a:ext cx="4835029"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Tự động hóa các quy trình như gửi thông báo, cấp huy hiệu và ghi nhận giờ, giúp tiết kiệm thời gian và giảm thiểu sai sót thủ công.</a:t>
            </a:r>
            <a:endParaRPr lang="en-US" sz="1458" dirty="0"/>
          </a:p>
        </p:txBody>
      </p:sp>
      <p:sp>
        <p:nvSpPr>
          <p:cNvPr id="12" name="Shape 10"/>
          <p:cNvSpPr/>
          <p:nvPr/>
        </p:nvSpPr>
        <p:spPr>
          <a:xfrm>
            <a:off x="661492" y="4357489"/>
            <a:ext cx="53399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13" name="Shape 11"/>
          <p:cNvSpPr/>
          <p:nvPr/>
        </p:nvSpPr>
        <p:spPr>
          <a:xfrm>
            <a:off x="636092" y="4357489"/>
            <a:ext cx="101600" cy="1744762"/>
          </a:xfrm>
          <a:prstGeom prst="roundRect">
            <a:avLst>
              <a:gd name="adj" fmla="val 78139"/>
            </a:avLst>
          </a:prstGeom>
          <a:solidFill>
            <a:srgbClr val="835E54"/>
          </a:solidFill>
          <a:ln/>
        </p:spPr>
        <p:txBody>
          <a:bodyPr/>
          <a:lstStyle/>
          <a:p>
            <a:endParaRPr lang="en-US"/>
          </a:p>
        </p:txBody>
      </p:sp>
      <p:sp>
        <p:nvSpPr>
          <p:cNvPr id="14" name="Text 12"/>
          <p:cNvSpPr/>
          <p:nvPr/>
        </p:nvSpPr>
        <p:spPr>
          <a:xfrm>
            <a:off x="952103" y="4571901"/>
            <a:ext cx="3604220"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Phân Quyền Rõ Ràng &amp; Bảo Mật Cao</a:t>
            </a:r>
            <a:endParaRPr lang="en-US" sz="1833" dirty="0"/>
          </a:p>
        </p:txBody>
      </p:sp>
      <p:sp>
        <p:nvSpPr>
          <p:cNvPr id="15" name="Text 13"/>
          <p:cNvSpPr/>
          <p:nvPr/>
        </p:nvSpPr>
        <p:spPr>
          <a:xfrm>
            <a:off x="952103" y="4980582"/>
            <a:ext cx="4834930"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phân quyền chi tiết cho từng vai trò, kết hợp các biện pháp bảo mật mạnh mẽ để bảo vệ dữ liệu người dùng.</a:t>
            </a:r>
            <a:endParaRPr lang="en-US" sz="1458" dirty="0"/>
          </a:p>
        </p:txBody>
      </p:sp>
      <p:sp>
        <p:nvSpPr>
          <p:cNvPr id="16" name="Shape 14"/>
          <p:cNvSpPr/>
          <p:nvPr/>
        </p:nvSpPr>
        <p:spPr>
          <a:xfrm>
            <a:off x="6190457" y="4357489"/>
            <a:ext cx="5340053" cy="1744762"/>
          </a:xfrm>
          <a:prstGeom prst="roundRect">
            <a:avLst>
              <a:gd name="adj" fmla="val 6988"/>
            </a:avLst>
          </a:prstGeom>
          <a:solidFill>
            <a:srgbClr val="FFFCFA"/>
          </a:solidFill>
          <a:ln w="30480">
            <a:solidFill>
              <a:srgbClr val="D1C8C6"/>
            </a:solidFill>
            <a:prstDash val="solid"/>
          </a:ln>
        </p:spPr>
        <p:txBody>
          <a:bodyPr/>
          <a:lstStyle/>
          <a:p>
            <a:endParaRPr lang="en-US"/>
          </a:p>
        </p:txBody>
      </p:sp>
      <p:sp>
        <p:nvSpPr>
          <p:cNvPr id="17" name="Shape 15"/>
          <p:cNvSpPr/>
          <p:nvPr/>
        </p:nvSpPr>
        <p:spPr>
          <a:xfrm>
            <a:off x="6165056" y="4357489"/>
            <a:ext cx="101600" cy="1744762"/>
          </a:xfrm>
          <a:prstGeom prst="roundRect">
            <a:avLst>
              <a:gd name="adj" fmla="val 78139"/>
            </a:avLst>
          </a:prstGeom>
          <a:solidFill>
            <a:srgbClr val="835E54"/>
          </a:solidFill>
          <a:ln/>
        </p:spPr>
        <p:txBody>
          <a:bodyPr/>
          <a:lstStyle/>
          <a:p>
            <a:endParaRPr lang="en-US"/>
          </a:p>
        </p:txBody>
      </p:sp>
      <p:sp>
        <p:nvSpPr>
          <p:cNvPr id="18" name="Text 16"/>
          <p:cNvSpPr/>
          <p:nvPr/>
        </p:nvSpPr>
        <p:spPr>
          <a:xfrm>
            <a:off x="6481069" y="4571901"/>
            <a:ext cx="3978969"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Hoạt Động Mượt Mà &amp; Logic Nhất Quán</a:t>
            </a:r>
            <a:endParaRPr lang="en-US" sz="1833" dirty="0"/>
          </a:p>
        </p:txBody>
      </p:sp>
      <p:sp>
        <p:nvSpPr>
          <p:cNvPr id="19" name="Text 17"/>
          <p:cNvSpPr/>
          <p:nvPr/>
        </p:nvSpPr>
        <p:spPr>
          <a:xfrm>
            <a:off x="6481069" y="4980583"/>
            <a:ext cx="483502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Hệ thống hoạt động ổn định, mượt mà với logic xử lý nhất quán, mang lại sự tin cậy và hiệu suất cao.</a:t>
            </a:r>
            <a:endParaRPr lang="en-US" sz="1458" dirty="0"/>
          </a:p>
        </p:txBody>
      </p:sp>
      <p:sp>
        <p:nvSpPr>
          <p:cNvPr id="20" name="Rectangle 19">
            <a:extLst>
              <a:ext uri="{FF2B5EF4-FFF2-40B4-BE49-F238E27FC236}">
                <a16:creationId xmlns:a16="http://schemas.microsoft.com/office/drawing/2014/main" id="{62CA7FB5-0170-828E-4988-22975AEF3387}"/>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1732C-7338-DBA0-BD19-1FA88304749F}"/>
              </a:ext>
            </a:extLst>
          </p:cNvPr>
          <p:cNvSpPr>
            <a:spLocks noGrp="1"/>
          </p:cNvSpPr>
          <p:nvPr>
            <p:ph type="title"/>
          </p:nvPr>
        </p:nvSpPr>
        <p:spPr>
          <a:xfrm>
            <a:off x="1246494" y="1198880"/>
            <a:ext cx="9949826" cy="3068320"/>
          </a:xfrm>
        </p:spPr>
        <p:txBody>
          <a:bodyPr>
            <a:normAutofit/>
          </a:bodyPr>
          <a:lstStyle/>
          <a:p>
            <a:pPr>
              <a:lnSpc>
                <a:spcPct val="100000"/>
              </a:lnSpc>
            </a:pPr>
            <a:r>
              <a:rPr lang="en-US" sz="8000" dirty="0"/>
              <a:t>Thank</a:t>
            </a:r>
            <a:r>
              <a:rPr lang="vi-VN" sz="8000" dirty="0"/>
              <a:t> </a:t>
            </a:r>
            <a:r>
              <a:rPr lang="en-US" sz="8000" dirty="0"/>
              <a:t>you</a:t>
            </a:r>
            <a:br>
              <a:rPr lang="vi-VN" sz="8000" dirty="0"/>
            </a:br>
            <a:endParaRPr lang="en-US" sz="1600" dirty="0"/>
          </a:p>
        </p:txBody>
      </p:sp>
    </p:spTree>
    <p:extLst>
      <p:ext uri="{BB962C8B-B14F-4D97-AF65-F5344CB8AC3E}">
        <p14:creationId xmlns:p14="http://schemas.microsoft.com/office/powerpoint/2010/main" val="70437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004418"/>
            <a:ext cx="6297018" cy="944959"/>
          </a:xfrm>
          <a:prstGeom prst="rect">
            <a:avLst/>
          </a:prstGeom>
          <a:noFill/>
          <a:ln/>
        </p:spPr>
        <p:txBody>
          <a:bodyPr wrap="squar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Hiện trạng các hệ thống tình nguyện hiện đại</a:t>
            </a:r>
            <a:endParaRPr lang="en-US" sz="2958" dirty="0"/>
          </a:p>
        </p:txBody>
      </p:sp>
      <p:sp>
        <p:nvSpPr>
          <p:cNvPr id="4" name="Text 1"/>
          <p:cNvSpPr/>
          <p:nvPr/>
        </p:nvSpPr>
        <p:spPr>
          <a:xfrm>
            <a:off x="661492" y="3232845"/>
            <a:ext cx="6297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Đã có một số nền tảng hỗ trợ đăng ký, quản lý và điểm danh bằng QR.</a:t>
            </a:r>
            <a:endParaRPr lang="en-US" sz="1458" dirty="0"/>
          </a:p>
        </p:txBody>
      </p:sp>
      <p:sp>
        <p:nvSpPr>
          <p:cNvPr id="5" name="Shape 2"/>
          <p:cNvSpPr/>
          <p:nvPr/>
        </p:nvSpPr>
        <p:spPr>
          <a:xfrm>
            <a:off x="661492" y="3747890"/>
            <a:ext cx="6297018" cy="1105594"/>
          </a:xfrm>
          <a:prstGeom prst="roundRect">
            <a:avLst>
              <a:gd name="adj" fmla="val 7181"/>
            </a:avLst>
          </a:prstGeom>
          <a:solidFill>
            <a:srgbClr val="E1D4D0"/>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850503" y="4040982"/>
            <a:ext cx="236240" cy="189012"/>
          </a:xfrm>
          <a:prstGeom prst="rect">
            <a:avLst/>
          </a:prstGeom>
        </p:spPr>
      </p:pic>
      <p:sp>
        <p:nvSpPr>
          <p:cNvPr id="7" name="Text 3"/>
          <p:cNvSpPr/>
          <p:nvPr/>
        </p:nvSpPr>
        <p:spPr>
          <a:xfrm>
            <a:off x="1275755" y="3984129"/>
            <a:ext cx="5493743" cy="604838"/>
          </a:xfrm>
          <a:prstGeom prst="rect">
            <a:avLst/>
          </a:prstGeom>
          <a:noFill/>
          <a:ln/>
        </p:spPr>
        <p:txBody>
          <a:bodyPr wrap="square" lIns="0" tIns="0" rIns="0" bIns="0" rtlCol="0" anchor="t"/>
          <a:lstStyle/>
          <a:p>
            <a:pPr>
              <a:lnSpc>
                <a:spcPts val="2375"/>
              </a:lnSpc>
            </a:pPr>
            <a:r>
              <a:rPr lang="en-US" sz="1458" dirty="0">
                <a:solidFill>
                  <a:srgbClr val="000000"/>
                </a:solidFill>
                <a:latin typeface="Open Sans" pitchFamily="34" charset="0"/>
                <a:ea typeface="Open Sans" pitchFamily="34" charset="-122"/>
                <a:cs typeface="Open Sans" pitchFamily="34" charset="-120"/>
              </a:rPr>
              <a:t>Tuy nhiên còn hạn chế: giao diện chưa tối ưu, dễ quá tải, bảo mật chưa cao, người dùng chưa quen.</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2896" y="490141"/>
            <a:ext cx="4232969" cy="444996"/>
          </a:xfrm>
          <a:prstGeom prst="rect">
            <a:avLst/>
          </a:prstGeom>
          <a:noFill/>
          <a:ln/>
        </p:spPr>
        <p:txBody>
          <a:bodyPr wrap="none" lIns="0" tIns="0" rIns="0" bIns="0" rtlCol="0" anchor="t"/>
          <a:lstStyle/>
          <a:p>
            <a:pPr>
              <a:lnSpc>
                <a:spcPts val="3500"/>
              </a:lnSpc>
            </a:pPr>
            <a:r>
              <a:rPr lang="en-US" sz="2792" b="1" dirty="0">
                <a:solidFill>
                  <a:srgbClr val="443728"/>
                </a:solidFill>
                <a:latin typeface="Crimson Pro Bold" pitchFamily="34" charset="0"/>
                <a:ea typeface="Crimson Pro Bold" pitchFamily="34" charset="-122"/>
                <a:cs typeface="Crimson Pro Bold" pitchFamily="34" charset="-120"/>
              </a:rPr>
              <a:t>Những vấn đề cần giải quyết</a:t>
            </a:r>
            <a:endParaRPr lang="en-US" sz="2792" dirty="0"/>
          </a:p>
        </p:txBody>
      </p:sp>
      <p:sp>
        <p:nvSpPr>
          <p:cNvPr id="3" name="Shape 1"/>
          <p:cNvSpPr/>
          <p:nvPr/>
        </p:nvSpPr>
        <p:spPr>
          <a:xfrm>
            <a:off x="622895" y="1291034"/>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4" name="Text 2"/>
          <p:cNvSpPr/>
          <p:nvPr/>
        </p:nvSpPr>
        <p:spPr>
          <a:xfrm>
            <a:off x="1201242" y="1352154"/>
            <a:ext cx="2224683"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Thông tin phân tán</a:t>
            </a:r>
            <a:endParaRPr lang="en-US" sz="1750" dirty="0"/>
          </a:p>
        </p:txBody>
      </p:sp>
      <p:sp>
        <p:nvSpPr>
          <p:cNvPr id="5" name="Text 3"/>
          <p:cNvSpPr/>
          <p:nvPr/>
        </p:nvSpPr>
        <p:spPr>
          <a:xfrm>
            <a:off x="1201242" y="1736924"/>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Thông tin hoạt động phân tán, thiếu kênh tập trung.</a:t>
            </a:r>
            <a:endParaRPr lang="en-US" sz="1375" dirty="0"/>
          </a:p>
        </p:txBody>
      </p:sp>
      <p:sp>
        <p:nvSpPr>
          <p:cNvPr id="6" name="Shape 4"/>
          <p:cNvSpPr/>
          <p:nvPr/>
        </p:nvSpPr>
        <p:spPr>
          <a:xfrm>
            <a:off x="622895" y="2377579"/>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7" name="Text 5"/>
          <p:cNvSpPr/>
          <p:nvPr/>
        </p:nvSpPr>
        <p:spPr>
          <a:xfrm>
            <a:off x="1201242" y="2438698"/>
            <a:ext cx="2502594"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Không có hệ thống quản lý</a:t>
            </a:r>
            <a:endParaRPr lang="en-US" sz="1750" dirty="0"/>
          </a:p>
        </p:txBody>
      </p:sp>
      <p:sp>
        <p:nvSpPr>
          <p:cNvPr id="8" name="Text 6"/>
          <p:cNvSpPr/>
          <p:nvPr/>
        </p:nvSpPr>
        <p:spPr>
          <a:xfrm>
            <a:off x="1201242" y="2823469"/>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Không có hệ thống quản lý hồ sơ tình nguyện viên.</a:t>
            </a:r>
            <a:endParaRPr lang="en-US" sz="1375" dirty="0"/>
          </a:p>
        </p:txBody>
      </p:sp>
      <p:sp>
        <p:nvSpPr>
          <p:cNvPr id="9" name="Shape 7"/>
          <p:cNvSpPr/>
          <p:nvPr/>
        </p:nvSpPr>
        <p:spPr>
          <a:xfrm>
            <a:off x="622895" y="3464123"/>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1201242" y="3525243"/>
            <a:ext cx="2232918"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Quy trình kém hiệu quả</a:t>
            </a:r>
            <a:endParaRPr lang="en-US" sz="1750" dirty="0"/>
          </a:p>
        </p:txBody>
      </p:sp>
      <p:sp>
        <p:nvSpPr>
          <p:cNvPr id="11" name="Text 9"/>
          <p:cNvSpPr/>
          <p:nvPr/>
        </p:nvSpPr>
        <p:spPr>
          <a:xfrm>
            <a:off x="1201242" y="3910013"/>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Quy trình đăng ký – xác nhận mất thời gian, thiếu minh bạch.</a:t>
            </a:r>
            <a:endParaRPr lang="en-US" sz="1375" dirty="0"/>
          </a:p>
        </p:txBody>
      </p:sp>
      <p:sp>
        <p:nvSpPr>
          <p:cNvPr id="12" name="Shape 10"/>
          <p:cNvSpPr/>
          <p:nvPr/>
        </p:nvSpPr>
        <p:spPr>
          <a:xfrm>
            <a:off x="622895" y="4550668"/>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13" name="Text 11"/>
          <p:cNvSpPr/>
          <p:nvPr/>
        </p:nvSpPr>
        <p:spPr>
          <a:xfrm>
            <a:off x="1201242" y="4611787"/>
            <a:ext cx="2511723"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Thiếu tương tác trực tuyến</a:t>
            </a:r>
            <a:endParaRPr lang="en-US" sz="1750" dirty="0"/>
          </a:p>
        </p:txBody>
      </p:sp>
      <p:sp>
        <p:nvSpPr>
          <p:cNvPr id="14" name="Text 12"/>
          <p:cNvSpPr/>
          <p:nvPr/>
        </p:nvSpPr>
        <p:spPr>
          <a:xfrm>
            <a:off x="1201242" y="4996557"/>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Thiếu tương tác, phản hồi và hỗ trợ trực tuyến.</a:t>
            </a:r>
            <a:endParaRPr lang="en-US" sz="1375" dirty="0"/>
          </a:p>
        </p:txBody>
      </p:sp>
      <p:sp>
        <p:nvSpPr>
          <p:cNvPr id="15" name="Shape 13"/>
          <p:cNvSpPr/>
          <p:nvPr/>
        </p:nvSpPr>
        <p:spPr>
          <a:xfrm>
            <a:off x="622895" y="5637212"/>
            <a:ext cx="400447" cy="400447"/>
          </a:xfrm>
          <a:prstGeom prst="roundRect">
            <a:avLst>
              <a:gd name="adj" fmla="val 18667"/>
            </a:avLst>
          </a:prstGeom>
          <a:solidFill>
            <a:srgbClr val="EBE2E0"/>
          </a:solidFill>
          <a:ln w="7620">
            <a:solidFill>
              <a:srgbClr val="D1C8C6"/>
            </a:solidFill>
            <a:prstDash val="solid"/>
          </a:ln>
        </p:spPr>
        <p:txBody>
          <a:bodyPr/>
          <a:lstStyle/>
          <a:p>
            <a:endParaRPr lang="en-US"/>
          </a:p>
        </p:txBody>
      </p:sp>
      <p:sp>
        <p:nvSpPr>
          <p:cNvPr id="16" name="Text 14"/>
          <p:cNvSpPr/>
          <p:nvPr/>
        </p:nvSpPr>
        <p:spPr>
          <a:xfrm>
            <a:off x="1201242" y="5698332"/>
            <a:ext cx="2368352" cy="278011"/>
          </a:xfrm>
          <a:prstGeom prst="rect">
            <a:avLst/>
          </a:prstGeom>
          <a:noFill/>
          <a:ln/>
        </p:spPr>
        <p:txBody>
          <a:bodyPr wrap="none" lIns="0" tIns="0" rIns="0" bIns="0" rtlCol="0" anchor="t"/>
          <a:lstStyle/>
          <a:p>
            <a:pPr>
              <a:lnSpc>
                <a:spcPts val="2167"/>
              </a:lnSpc>
            </a:pPr>
            <a:r>
              <a:rPr lang="en-US" sz="1750" b="1" dirty="0">
                <a:solidFill>
                  <a:srgbClr val="443728"/>
                </a:solidFill>
                <a:latin typeface="Crimson Pro Bold" pitchFamily="34" charset="0"/>
                <a:ea typeface="Crimson Pro Bold" pitchFamily="34" charset="-122"/>
                <a:cs typeface="Crimson Pro Bold" pitchFamily="34" charset="-120"/>
              </a:rPr>
              <a:t>Không có cơ chế đánh giá</a:t>
            </a:r>
            <a:endParaRPr lang="en-US" sz="1750" dirty="0"/>
          </a:p>
        </p:txBody>
      </p:sp>
      <p:sp>
        <p:nvSpPr>
          <p:cNvPr id="17" name="Text 15"/>
          <p:cNvSpPr/>
          <p:nvPr/>
        </p:nvSpPr>
        <p:spPr>
          <a:xfrm>
            <a:off x="1201242" y="6083102"/>
            <a:ext cx="10367863" cy="284758"/>
          </a:xfrm>
          <a:prstGeom prst="rect">
            <a:avLst/>
          </a:prstGeom>
          <a:noFill/>
          <a:ln/>
        </p:spPr>
        <p:txBody>
          <a:bodyPr wrap="non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Không có cơ chế đánh giá, tạo động lực và lưu trữ thành tích.</a:t>
            </a:r>
            <a:endParaRPr lang="en-US" sz="1375" dirty="0"/>
          </a:p>
        </p:txBody>
      </p:sp>
      <p:sp>
        <p:nvSpPr>
          <p:cNvPr id="18" name="Rectangle 17">
            <a:extLst>
              <a:ext uri="{FF2B5EF4-FFF2-40B4-BE49-F238E27FC236}">
                <a16:creationId xmlns:a16="http://schemas.microsoft.com/office/drawing/2014/main" id="{1865AE8E-6235-E363-0D5B-622D1E8D9284}"/>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493143"/>
            <a:ext cx="5655668" cy="472480"/>
          </a:xfrm>
          <a:prstGeom prst="rect">
            <a:avLst/>
          </a:prstGeom>
          <a:noFill/>
          <a:ln/>
        </p:spPr>
        <p:txBody>
          <a:bodyPr wrap="none" lIns="0" tIns="0" rIns="0" bIns="0" rtlCol="0" anchor="t"/>
          <a:lstStyle/>
          <a:p>
            <a:pPr>
              <a:lnSpc>
                <a:spcPts val="3708"/>
              </a:lnSpc>
            </a:pPr>
            <a:r>
              <a:rPr lang="en-US" sz="2958" b="1" dirty="0">
                <a:solidFill>
                  <a:srgbClr val="443728"/>
                </a:solidFill>
                <a:latin typeface="Crimson Pro Bold" pitchFamily="34" charset="0"/>
                <a:ea typeface="Crimson Pro Bold" pitchFamily="34" charset="-122"/>
                <a:cs typeface="Crimson Pro Bold" pitchFamily="34" charset="-120"/>
              </a:rPr>
              <a:t>Yêu cầu phát sinh cho hệ thống mới</a:t>
            </a:r>
            <a:endParaRPr lang="en-US" sz="2958" dirty="0"/>
          </a:p>
        </p:txBody>
      </p:sp>
      <p:sp>
        <p:nvSpPr>
          <p:cNvPr id="3" name="Shape 1"/>
          <p:cNvSpPr/>
          <p:nvPr/>
        </p:nvSpPr>
        <p:spPr>
          <a:xfrm>
            <a:off x="661492" y="2343646"/>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4" name="Text 2"/>
          <p:cNvSpPr/>
          <p:nvPr/>
        </p:nvSpPr>
        <p:spPr>
          <a:xfrm>
            <a:off x="856854" y="25390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Quản lý tài khoản</a:t>
            </a:r>
            <a:endParaRPr lang="en-US" sz="1833" dirty="0"/>
          </a:p>
        </p:txBody>
      </p:sp>
      <p:sp>
        <p:nvSpPr>
          <p:cNvPr id="5" name="Text 3"/>
          <p:cNvSpPr/>
          <p:nvPr/>
        </p:nvSpPr>
        <p:spPr>
          <a:xfrm>
            <a:off x="856853" y="2947690"/>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Đăng ký/đăng nhập, quản lý tài khoản và hồ sơ cá nhân.</a:t>
            </a:r>
            <a:endParaRPr lang="en-US" sz="1458" dirty="0"/>
          </a:p>
        </p:txBody>
      </p:sp>
      <p:sp>
        <p:nvSpPr>
          <p:cNvPr id="6" name="Shape 4"/>
          <p:cNvSpPr/>
          <p:nvPr/>
        </p:nvSpPr>
        <p:spPr>
          <a:xfrm>
            <a:off x="4347468" y="2343646"/>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7" name="Text 5"/>
          <p:cNvSpPr/>
          <p:nvPr/>
        </p:nvSpPr>
        <p:spPr>
          <a:xfrm>
            <a:off x="4542830" y="25390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Tìm kiếm hoạt động</a:t>
            </a:r>
            <a:endParaRPr lang="en-US" sz="1833" dirty="0"/>
          </a:p>
        </p:txBody>
      </p:sp>
      <p:sp>
        <p:nvSpPr>
          <p:cNvPr id="8" name="Text 6"/>
          <p:cNvSpPr/>
          <p:nvPr/>
        </p:nvSpPr>
        <p:spPr>
          <a:xfrm>
            <a:off x="4542830" y="2947690"/>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Tìm kiếm và đăng ký hoạt động dễ dàng, có thông báo tự động.</a:t>
            </a:r>
            <a:endParaRPr lang="en-US" sz="1458" dirty="0"/>
          </a:p>
        </p:txBody>
      </p:sp>
      <p:sp>
        <p:nvSpPr>
          <p:cNvPr id="9" name="Shape 7"/>
          <p:cNvSpPr/>
          <p:nvPr/>
        </p:nvSpPr>
        <p:spPr>
          <a:xfrm>
            <a:off x="8033444" y="2343646"/>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0" name="Text 8"/>
          <p:cNvSpPr/>
          <p:nvPr/>
        </p:nvSpPr>
        <p:spPr>
          <a:xfrm>
            <a:off x="8228807" y="25390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Quản lý cho tổ chức</a:t>
            </a:r>
            <a:endParaRPr lang="en-US" sz="1833" dirty="0"/>
          </a:p>
        </p:txBody>
      </p:sp>
      <p:sp>
        <p:nvSpPr>
          <p:cNvPr id="11" name="Text 9"/>
          <p:cNvSpPr/>
          <p:nvPr/>
        </p:nvSpPr>
        <p:spPr>
          <a:xfrm>
            <a:off x="8228807" y="2947690"/>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Quản lý hoạt động cho tổ chức: đăng tải, duyệt, cập nhật, thống kê.</a:t>
            </a:r>
            <a:endParaRPr lang="en-US" sz="1458" dirty="0"/>
          </a:p>
        </p:txBody>
      </p:sp>
      <p:sp>
        <p:nvSpPr>
          <p:cNvPr id="12" name="Shape 10"/>
          <p:cNvSpPr/>
          <p:nvPr/>
        </p:nvSpPr>
        <p:spPr>
          <a:xfrm>
            <a:off x="661492" y="3960515"/>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3" name="Text 11"/>
          <p:cNvSpPr/>
          <p:nvPr/>
        </p:nvSpPr>
        <p:spPr>
          <a:xfrm>
            <a:off x="856854" y="415587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Check-in/Check-out</a:t>
            </a:r>
            <a:endParaRPr lang="en-US" sz="1833" dirty="0"/>
          </a:p>
        </p:txBody>
      </p:sp>
      <p:sp>
        <p:nvSpPr>
          <p:cNvPr id="14" name="Text 12"/>
          <p:cNvSpPr/>
          <p:nvPr/>
        </p:nvSpPr>
        <p:spPr>
          <a:xfrm>
            <a:off x="856853" y="4564559"/>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Check-in/check-out bằng mã QR, ghi nhận tham gia minh bạch.</a:t>
            </a:r>
            <a:endParaRPr lang="en-US" sz="1458" dirty="0"/>
          </a:p>
        </p:txBody>
      </p:sp>
      <p:sp>
        <p:nvSpPr>
          <p:cNvPr id="15" name="Shape 13"/>
          <p:cNvSpPr/>
          <p:nvPr/>
        </p:nvSpPr>
        <p:spPr>
          <a:xfrm>
            <a:off x="4347468" y="3960515"/>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6" name="Text 14"/>
          <p:cNvSpPr/>
          <p:nvPr/>
        </p:nvSpPr>
        <p:spPr>
          <a:xfrm>
            <a:off x="4542830" y="415587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Chứng nhận và lưu trữ</a:t>
            </a:r>
            <a:endParaRPr lang="en-US" sz="1833" dirty="0"/>
          </a:p>
        </p:txBody>
      </p:sp>
      <p:sp>
        <p:nvSpPr>
          <p:cNvPr id="17" name="Text 15"/>
          <p:cNvSpPr/>
          <p:nvPr/>
        </p:nvSpPr>
        <p:spPr>
          <a:xfrm>
            <a:off x="4542830" y="4564559"/>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Tạo chứng nhận, lưu trữ lịch sử tham gia.</a:t>
            </a:r>
            <a:endParaRPr lang="en-US" sz="1458" dirty="0"/>
          </a:p>
        </p:txBody>
      </p:sp>
      <p:sp>
        <p:nvSpPr>
          <p:cNvPr id="18" name="Shape 16"/>
          <p:cNvSpPr/>
          <p:nvPr/>
        </p:nvSpPr>
        <p:spPr>
          <a:xfrm>
            <a:off x="8033444" y="3960515"/>
            <a:ext cx="3496965" cy="1404243"/>
          </a:xfrm>
          <a:prstGeom prst="roundRect">
            <a:avLst>
              <a:gd name="adj" fmla="val 5654"/>
            </a:avLst>
          </a:prstGeom>
          <a:solidFill>
            <a:srgbClr val="EBE2E0"/>
          </a:solidFill>
          <a:ln w="7620">
            <a:solidFill>
              <a:srgbClr val="D1C8C6"/>
            </a:solidFill>
            <a:prstDash val="solid"/>
          </a:ln>
        </p:spPr>
        <p:txBody>
          <a:bodyPr/>
          <a:lstStyle/>
          <a:p>
            <a:endParaRPr lang="en-US"/>
          </a:p>
        </p:txBody>
      </p:sp>
      <p:sp>
        <p:nvSpPr>
          <p:cNvPr id="19" name="Text 17"/>
          <p:cNvSpPr/>
          <p:nvPr/>
        </p:nvSpPr>
        <p:spPr>
          <a:xfrm>
            <a:off x="8228807" y="4155877"/>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Bảo mật và giám sát</a:t>
            </a:r>
            <a:endParaRPr lang="en-US" sz="1833" dirty="0"/>
          </a:p>
        </p:txBody>
      </p:sp>
      <p:sp>
        <p:nvSpPr>
          <p:cNvPr id="20" name="Text 18"/>
          <p:cNvSpPr/>
          <p:nvPr/>
        </p:nvSpPr>
        <p:spPr>
          <a:xfrm>
            <a:off x="8228807" y="4564559"/>
            <a:ext cx="3106242"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Bảo mật dữ liệu, phân quyền người dùng và giám sát hệ thống.</a:t>
            </a:r>
            <a:endParaRPr lang="en-US" sz="1458" dirty="0"/>
          </a:p>
        </p:txBody>
      </p:sp>
      <p:sp>
        <p:nvSpPr>
          <p:cNvPr id="21" name="Rectangle 20">
            <a:extLst>
              <a:ext uri="{FF2B5EF4-FFF2-40B4-BE49-F238E27FC236}">
                <a16:creationId xmlns:a16="http://schemas.microsoft.com/office/drawing/2014/main" id="{F300B982-DD68-150F-FFD5-7E823B901CD0}"/>
              </a:ext>
            </a:extLst>
          </p:cNvPr>
          <p:cNvSpPr/>
          <p:nvPr/>
        </p:nvSpPr>
        <p:spPr>
          <a:xfrm>
            <a:off x="9951868" y="6281318"/>
            <a:ext cx="2175029" cy="461639"/>
          </a:xfrm>
          <a:prstGeom prst="rect">
            <a:avLst/>
          </a:prstGeom>
          <a:solidFill>
            <a:srgbClr val="FFFCFA"/>
          </a:solidFill>
          <a:ln>
            <a:solidFill>
              <a:srgbClr val="FFFC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116007" y="2573020"/>
            <a:ext cx="9959985" cy="1711960"/>
          </a:xfrm>
        </p:spPr>
        <p:txBody>
          <a:bodyPr>
            <a:normAutofit/>
          </a:bodyPr>
          <a:lstStyle/>
          <a:p>
            <a:r>
              <a:rPr lang="vi-VN" sz="5400" b="1" dirty="0">
                <a:latin typeface="Times New Roman" panose="02020603050405020304" pitchFamily="18" charset="0"/>
                <a:cs typeface="Times New Roman" panose="02020603050405020304" pitchFamily="18" charset="0"/>
              </a:rPr>
              <a:t>Chương 2</a:t>
            </a:r>
            <a:br>
              <a:rPr lang="vi-VN" sz="5400" b="1" dirty="0">
                <a:latin typeface="Times New Roman" panose="02020603050405020304" pitchFamily="18" charset="0"/>
                <a:cs typeface="Times New Roman" panose="02020603050405020304" pitchFamily="18" charset="0"/>
              </a:rPr>
            </a:br>
            <a:r>
              <a:rPr lang="vi-VN" sz="5400" b="1" dirty="0">
                <a:latin typeface="Times New Roman" panose="02020603050405020304" pitchFamily="18" charset="0"/>
                <a:cs typeface="Times New Roman" panose="02020603050405020304" pitchFamily="18" charset="0"/>
              </a:rPr>
              <a:t>Phân tích và thiết kế hệ thống</a:t>
            </a:r>
            <a:endParaRPr 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8822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1120303" y="333607"/>
            <a:ext cx="5930737" cy="651912"/>
          </a:xfrm>
        </p:spPr>
        <p:txBody>
          <a:bodyPr/>
          <a:lstStyle/>
          <a:p>
            <a:r>
              <a:rPr lang="vi-VN" dirty="0">
                <a:latin typeface="Times New Roman" panose="02020603050405020304" pitchFamily="18" charset="0"/>
                <a:cs typeface="Times New Roman" panose="02020603050405020304" pitchFamily="18" charset="0"/>
              </a:rPr>
              <a:t>Thông tin đầu vào (Output)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1120303" y="1467284"/>
            <a:ext cx="10065857" cy="4476317"/>
          </a:xfrm>
        </p:spPr>
        <p:txBody>
          <a:bodyPr>
            <a:noAutofit/>
          </a:bodyPr>
          <a:lstStyle/>
          <a:p>
            <a:r>
              <a:rPr lang="en-US" sz="2500" b="1" dirty="0">
                <a:latin typeface="Times New Roman" panose="02020603050405020304" pitchFamily="18" charset="0"/>
                <a:cs typeface="Times New Roman" panose="02020603050405020304" pitchFamily="18" charset="0"/>
              </a:rPr>
              <a:t>Thông tin </a:t>
            </a:r>
            <a:r>
              <a:rPr lang="en-US" sz="2500" b="1" dirty="0" err="1">
                <a:latin typeface="Times New Roman" panose="02020603050405020304" pitchFamily="18" charset="0"/>
                <a:cs typeface="Times New Roman" panose="02020603050405020304" pitchFamily="18" charset="0"/>
              </a:rPr>
              <a:t>đăng</a:t>
            </a:r>
            <a:r>
              <a:rPr lang="en-US" sz="2500" b="1" dirty="0">
                <a:latin typeface="Times New Roman" panose="02020603050405020304" pitchFamily="18" charset="0"/>
                <a:cs typeface="Times New Roman" panose="02020603050405020304" pitchFamily="18" charset="0"/>
              </a:rPr>
              <a:t> </a:t>
            </a:r>
            <a:r>
              <a:rPr lang="vi-VN" sz="2500" b="1" dirty="0">
                <a:latin typeface="Times New Roman" panose="02020603050405020304" pitchFamily="18" charset="0"/>
                <a:cs typeface="Times New Roman" panose="02020603050405020304" pitchFamily="18" charset="0"/>
              </a:rPr>
              <a:t>ký: </a:t>
            </a:r>
            <a:r>
              <a:rPr lang="en-US" sz="2500" dirty="0" err="1">
                <a:latin typeface="Times New Roman" panose="02020603050405020304" pitchFamily="18" charset="0"/>
                <a:cs typeface="Times New Roman" panose="02020603050405020304" pitchFamily="18" charset="0"/>
              </a:rPr>
              <a:t>Đăng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tài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khoản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hoặc</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đăng</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ký</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hoạt</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động.</a:t>
            </a:r>
          </a:p>
          <a:p>
            <a:r>
              <a:rPr lang="vi-VN" sz="2500" b="1" dirty="0">
                <a:latin typeface="Times New Roman" panose="02020603050405020304" pitchFamily="18" charset="0"/>
                <a:cs typeface="Times New Roman" panose="02020603050405020304" pitchFamily="18" charset="0"/>
              </a:rPr>
              <a:t>Thông tin người dùng: </a:t>
            </a:r>
            <a:r>
              <a:rPr lang="en-US" sz="2500" dirty="0" err="1">
                <a:latin typeface="Times New Roman" panose="02020603050405020304" pitchFamily="18" charset="0"/>
                <a:cs typeface="Times New Roman" panose="02020603050405020304" pitchFamily="18" charset="0"/>
              </a:rPr>
              <a:t>Họ</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địa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chỉ</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liên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hệ</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vị</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trí.</a:t>
            </a:r>
          </a:p>
          <a:p>
            <a:r>
              <a:rPr lang="en-US" sz="2500" b="1" dirty="0">
                <a:latin typeface="Times New Roman" panose="02020603050405020304" pitchFamily="18" charset="0"/>
                <a:cs typeface="Times New Roman" panose="02020603050405020304" pitchFamily="18" charset="0"/>
              </a:rPr>
              <a:t>Thông tin </a:t>
            </a:r>
            <a:r>
              <a:rPr lang="en-US" sz="2500" b="1" dirty="0" err="1">
                <a:latin typeface="Times New Roman" panose="02020603050405020304" pitchFamily="18" charset="0"/>
                <a:cs typeface="Times New Roman" panose="02020603050405020304" pitchFamily="18" charset="0"/>
              </a:rPr>
              <a:t>hoạt</a:t>
            </a:r>
            <a:r>
              <a:rPr lang="en-US" sz="2500" b="1" dirty="0">
                <a:latin typeface="Times New Roman" panose="02020603050405020304" pitchFamily="18" charset="0"/>
                <a:cs typeface="Times New Roman" panose="02020603050405020304" pitchFamily="18" charset="0"/>
              </a:rPr>
              <a:t> </a:t>
            </a:r>
            <a:r>
              <a:rPr lang="vi-VN" sz="2500" b="1" dirty="0">
                <a:latin typeface="Times New Roman" panose="02020603050405020304" pitchFamily="18" charset="0"/>
                <a:cs typeface="Times New Roman" panose="02020603050405020304" pitchFamily="18" charset="0"/>
              </a:rPr>
              <a:t>động: </a:t>
            </a:r>
            <a:r>
              <a:rPr lang="en-US" sz="2500" dirty="0" err="1">
                <a:latin typeface="Times New Roman" panose="02020603050405020304" pitchFamily="18" charset="0"/>
                <a:cs typeface="Times New Roman" panose="02020603050405020304" pitchFamily="18" charset="0"/>
              </a:rPr>
              <a:t>Mô</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tả</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địa</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điểm</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thời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gian</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chủ</a:t>
            </a:r>
            <a:r>
              <a:rPr lang="en-US" sz="2500" dirty="0">
                <a:latin typeface="Times New Roman" panose="02020603050405020304" pitchFamily="18" charset="0"/>
                <a:cs typeface="Times New Roman" panose="02020603050405020304" pitchFamily="18" charset="0"/>
              </a:rPr>
              <a:t> </a:t>
            </a:r>
            <a:r>
              <a:rPr lang="vi-VN" sz="2500" dirty="0">
                <a:latin typeface="Times New Roman" panose="02020603050405020304" pitchFamily="18" charset="0"/>
                <a:cs typeface="Times New Roman" panose="02020603050405020304" pitchFamily="18" charset="0"/>
              </a:rPr>
              <a:t>đề.</a:t>
            </a:r>
          </a:p>
          <a:p>
            <a:r>
              <a:rPr lang="en-US" sz="2500" b="1" dirty="0" err="1">
                <a:latin typeface="Times New Roman" panose="02020603050405020304" pitchFamily="18" charset="0"/>
                <a:cs typeface="Times New Roman" panose="02020603050405020304" pitchFamily="18" charset="0"/>
              </a:rPr>
              <a:t>Yêu</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cầu</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tham</a:t>
            </a:r>
            <a:r>
              <a:rPr lang="en-US" sz="2500" b="1" dirty="0">
                <a:latin typeface="Times New Roman" panose="02020603050405020304" pitchFamily="18" charset="0"/>
                <a:cs typeface="Times New Roman" panose="02020603050405020304" pitchFamily="18" charset="0"/>
              </a:rPr>
              <a:t> </a:t>
            </a:r>
            <a:r>
              <a:rPr lang="vi-VN" sz="2500" b="1" dirty="0">
                <a:latin typeface="Times New Roman" panose="02020603050405020304" pitchFamily="18" charset="0"/>
                <a:cs typeface="Times New Roman" panose="02020603050405020304" pitchFamily="18" charset="0"/>
              </a:rPr>
              <a:t>gia: </a:t>
            </a:r>
            <a:r>
              <a:rPr lang="vi-VN" sz="2500" dirty="0">
                <a:latin typeface="Times New Roman" panose="02020603050405020304" pitchFamily="18" charset="0"/>
                <a:cs typeface="Times New Roman" panose="02020603050405020304" pitchFamily="18" charset="0"/>
              </a:rPr>
              <a:t>Gửi yêu cầu tham dự hoạt động.</a:t>
            </a:r>
          </a:p>
          <a:p>
            <a:r>
              <a:rPr lang="vi-VN" sz="2500" b="1" dirty="0">
                <a:latin typeface="Times New Roman" panose="02020603050405020304" pitchFamily="18" charset="0"/>
                <a:cs typeface="Times New Roman" panose="02020603050405020304" pitchFamily="18" charset="0"/>
              </a:rPr>
              <a:t>Vị trí người dùng: </a:t>
            </a:r>
            <a:r>
              <a:rPr lang="vi-VN" sz="2500" dirty="0">
                <a:latin typeface="Times New Roman" panose="02020603050405020304" pitchFamily="18" charset="0"/>
                <a:cs typeface="Times New Roman" panose="02020603050405020304" pitchFamily="18" charset="0"/>
              </a:rPr>
              <a:t>Để hệ thống gợi ý hoạt động gần nhất.</a:t>
            </a:r>
          </a:p>
          <a:p>
            <a:r>
              <a:rPr lang="vi-VN" sz="2500" b="1" dirty="0">
                <a:latin typeface="Times New Roman" panose="02020603050405020304" pitchFamily="18" charset="0"/>
                <a:cs typeface="Times New Roman" panose="02020603050405020304" pitchFamily="18" charset="0"/>
              </a:rPr>
              <a:t>Yêu cầu nhận thông báo: </a:t>
            </a:r>
            <a:r>
              <a:rPr lang="vi-VN" sz="2500" dirty="0">
                <a:latin typeface="Times New Roman" panose="02020603050405020304" pitchFamily="18" charset="0"/>
                <a:cs typeface="Times New Roman" panose="02020603050405020304" pitchFamily="18" charset="0"/>
              </a:rPr>
              <a:t>Cấu hình thông báo hoạt động.</a:t>
            </a:r>
          </a:p>
          <a:p>
            <a:r>
              <a:rPr lang="vi-VN" sz="2500" b="1" dirty="0">
                <a:latin typeface="Times New Roman" panose="02020603050405020304" pitchFamily="18" charset="0"/>
                <a:cs typeface="Times New Roman" panose="02020603050405020304" pitchFamily="18" charset="0"/>
              </a:rPr>
              <a:t>Dữ liệu xác nhận/ duyệt: </a:t>
            </a:r>
            <a:r>
              <a:rPr lang="vi-VN" sz="2500" dirty="0">
                <a:latin typeface="Times New Roman" panose="02020603050405020304" pitchFamily="18" charset="0"/>
                <a:cs typeface="Times New Roman" panose="02020603050405020304" pitchFamily="18" charset="0"/>
              </a:rPr>
              <a:t>Thông tin kiểm duyệt đăng ký hoạt động</a:t>
            </a:r>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9</a:t>
            </a:fld>
            <a:endParaRPr lang="en-US" dirty="0"/>
          </a:p>
        </p:txBody>
      </p:sp>
    </p:spTree>
    <p:extLst>
      <p:ext uri="{BB962C8B-B14F-4D97-AF65-F5344CB8AC3E}">
        <p14:creationId xmlns:p14="http://schemas.microsoft.com/office/powerpoint/2010/main" val="1607455252"/>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{925A7703-F715-4931-B6E6-358022ECCBDD}TF3977e381-cba5-49b1-ba43-b5d865517af907ebbda9_win32-372d4d6ae720</Template>
  <TotalTime>577</TotalTime>
  <Words>2368</Words>
  <Application>Microsoft Office PowerPoint</Application>
  <PresentationFormat>Widescreen</PresentationFormat>
  <Paragraphs>232</Paragraphs>
  <Slides>43</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Crimson Pro Bold</vt:lpstr>
      <vt:lpstr>Crimson Pro Light</vt:lpstr>
      <vt:lpstr>Arial</vt:lpstr>
      <vt:lpstr>Calibri</vt:lpstr>
      <vt:lpstr>Consolas</vt:lpstr>
      <vt:lpstr>Open Sans</vt:lpstr>
      <vt:lpstr>Times New Roman</vt:lpstr>
      <vt:lpstr>Tisa Offc Serif Pro</vt:lpstr>
      <vt:lpstr>Univers Light</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2 Phân tích và thiết kế hệ thống</vt:lpstr>
      <vt:lpstr>Thông tin đầu vào (Output)</vt:lpstr>
      <vt:lpstr>Thông tin đầu ra (Input)</vt:lpstr>
      <vt:lpstr>Sơ đồ luồng thông tin vào – ra.</vt:lpstr>
      <vt:lpstr>Sơ đồ Use – case tổng quát.</vt:lpstr>
      <vt:lpstr>PowerPoint Presentation</vt:lpstr>
      <vt:lpstr>PowerPoint Presentation</vt:lpstr>
      <vt:lpstr>PowerPoint Presentation</vt:lpstr>
      <vt:lpstr>PowerPoint Presentation</vt:lpstr>
      <vt:lpstr>Sơ đồ hoạt động đăng nhập.</vt:lpstr>
      <vt:lpstr>Sơ đồ hoạt động quản lý hồ sơ cá nhân.</vt:lpstr>
      <vt:lpstr>Sơ đồ hoạt động tạo và duyệt hoạt động.</vt:lpstr>
      <vt:lpstr>Sơ đồ hoạt động đăng ký tham gia hoạt động.</vt:lpstr>
      <vt:lpstr>Sơ đồ hoạt động Admin.</vt:lpstr>
      <vt:lpstr>Sơ đồ hoạt động Tổ chức.</vt:lpstr>
      <vt:lpstr>Sơ đồ hoạt động Tình nguyện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Thứ Nguyễn</dc:creator>
  <cp:lastModifiedBy>Thứ Nguyễn</cp:lastModifiedBy>
  <cp:revision>12</cp:revision>
  <dcterms:created xsi:type="dcterms:W3CDTF">2025-10-23T01:06:07Z</dcterms:created>
  <dcterms:modified xsi:type="dcterms:W3CDTF">2025-11-27T18:02:35Z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